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3"/>
  </p:notesMasterIdLst>
  <p:sldIdLst>
    <p:sldId id="256" r:id="rId2"/>
    <p:sldId id="352" r:id="rId3"/>
    <p:sldId id="353" r:id="rId4"/>
    <p:sldId id="354" r:id="rId5"/>
    <p:sldId id="355" r:id="rId6"/>
    <p:sldId id="356" r:id="rId7"/>
    <p:sldId id="357" r:id="rId8"/>
    <p:sldId id="369" r:id="rId9"/>
    <p:sldId id="370" r:id="rId10"/>
    <p:sldId id="372" r:id="rId11"/>
    <p:sldId id="371" r:id="rId12"/>
    <p:sldId id="358" r:id="rId13"/>
    <p:sldId id="359" r:id="rId14"/>
    <p:sldId id="360" r:id="rId15"/>
    <p:sldId id="361" r:id="rId16"/>
    <p:sldId id="362" r:id="rId17"/>
    <p:sldId id="363" r:id="rId18"/>
    <p:sldId id="365" r:id="rId19"/>
    <p:sldId id="364" r:id="rId20"/>
    <p:sldId id="366" r:id="rId21"/>
    <p:sldId id="278" r:id="rId22"/>
    <p:sldId id="279" r:id="rId23"/>
    <p:sldId id="280" r:id="rId24"/>
    <p:sldId id="281" r:id="rId25"/>
    <p:sldId id="304" r:id="rId26"/>
    <p:sldId id="305" r:id="rId27"/>
    <p:sldId id="306" r:id="rId28"/>
    <p:sldId id="307" r:id="rId29"/>
    <p:sldId id="308" r:id="rId30"/>
    <p:sldId id="309" r:id="rId31"/>
    <p:sldId id="310" r:id="rId32"/>
    <p:sldId id="311" r:id="rId33"/>
    <p:sldId id="313" r:id="rId34"/>
    <p:sldId id="314" r:id="rId35"/>
    <p:sldId id="315" r:id="rId36"/>
    <p:sldId id="316" r:id="rId37"/>
    <p:sldId id="317" r:id="rId38"/>
    <p:sldId id="367" r:id="rId39"/>
    <p:sldId id="282" r:id="rId40"/>
    <p:sldId id="283" r:id="rId41"/>
    <p:sldId id="284" r:id="rId42"/>
    <p:sldId id="285" r:id="rId43"/>
    <p:sldId id="287" r:id="rId44"/>
    <p:sldId id="288" r:id="rId45"/>
    <p:sldId id="289" r:id="rId46"/>
    <p:sldId id="290" r:id="rId47"/>
    <p:sldId id="291" r:id="rId48"/>
    <p:sldId id="292" r:id="rId49"/>
    <p:sldId id="293" r:id="rId50"/>
    <p:sldId id="294" r:id="rId51"/>
    <p:sldId id="368" r:id="rId52"/>
    <p:sldId id="295" r:id="rId53"/>
    <p:sldId id="296" r:id="rId54"/>
    <p:sldId id="297" r:id="rId55"/>
    <p:sldId id="298" r:id="rId56"/>
    <p:sldId id="299" r:id="rId57"/>
    <p:sldId id="300" r:id="rId58"/>
    <p:sldId id="302" r:id="rId59"/>
    <p:sldId id="301" r:id="rId60"/>
    <p:sldId id="318" r:id="rId61"/>
    <p:sldId id="319" r:id="rId62"/>
    <p:sldId id="320" r:id="rId63"/>
    <p:sldId id="323" r:id="rId64"/>
    <p:sldId id="321" r:id="rId65"/>
    <p:sldId id="322" r:id="rId66"/>
    <p:sldId id="324" r:id="rId67"/>
    <p:sldId id="325" r:id="rId68"/>
    <p:sldId id="326" r:id="rId69"/>
    <p:sldId id="327" r:id="rId70"/>
    <p:sldId id="328" r:id="rId71"/>
    <p:sldId id="373" r:id="rId72"/>
  </p:sldIdLst>
  <p:sldSz cx="12192000" cy="6858000"/>
  <p:notesSz cx="6858000" cy="9144000"/>
  <p:embeddedFontLst>
    <p:embeddedFont>
      <p:font typeface="Cambria" panose="02040503050406030204" pitchFamily="18" charset="0"/>
      <p:regular r:id="rId74"/>
      <p:bold r:id="rId75"/>
      <p:italic r:id="rId76"/>
      <p:boldItalic r:id="rId77"/>
    </p:embeddedFont>
    <p:embeddedFont>
      <p:font typeface="Cambria Math" panose="02040503050406030204" pitchFamily="18" charset="0"/>
      <p:regular r:id="rId78"/>
    </p:embeddedFont>
    <p:embeddedFont>
      <p:font typeface="Comic Sans MS" panose="030F0702030302020204" pitchFamily="66" charset="0"/>
      <p:regular r:id="rId79"/>
      <p:bold r:id="rId80"/>
      <p:italic r:id="rId81"/>
      <p:boldItalic r:id="rId82"/>
    </p:embeddedFont>
    <p:embeddedFont>
      <p:font typeface="Nordique Inline" panose="00000500000000000000" pitchFamily="2"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99" autoAdjust="0"/>
  </p:normalViewPr>
  <p:slideViewPr>
    <p:cSldViewPr snapToGrid="0">
      <p:cViewPr varScale="1">
        <p:scale>
          <a:sx n="48" d="100"/>
          <a:sy n="48" d="100"/>
        </p:scale>
        <p:origin x="86" y="4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4E76A-459B-4541-8D1D-7468275CE747}" type="datetimeFigureOut">
              <a:rPr lang="en-US" smtClean="0"/>
              <a:t>7/31/2024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4E99-6F5F-4211-B141-D8632B9383AD}" type="slidenum">
              <a:rPr lang="en-US" smtClean="0"/>
              <a:t>‹#›</a:t>
            </a:fld>
            <a:endParaRPr lang="en-US"/>
          </a:p>
        </p:txBody>
      </p:sp>
    </p:spTree>
    <p:extLst>
      <p:ext uri="{BB962C8B-B14F-4D97-AF65-F5344CB8AC3E}">
        <p14:creationId xmlns:p14="http://schemas.microsoft.com/office/powerpoint/2010/main" val="198973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 2023 Standard ER2 (Electromagnetic Radiation)</a:t>
            </a:r>
          </a:p>
        </p:txBody>
      </p:sp>
      <p:sp>
        <p:nvSpPr>
          <p:cNvPr id="4" name="Slide Number Placeholder 3"/>
          <p:cNvSpPr>
            <a:spLocks noGrp="1"/>
          </p:cNvSpPr>
          <p:nvPr>
            <p:ph type="sldNum" sz="quarter" idx="5"/>
          </p:nvPr>
        </p:nvSpPr>
        <p:spPr/>
        <p:txBody>
          <a:bodyPr/>
          <a:lstStyle/>
          <a:p>
            <a:fld id="{F3F94E99-6F5F-4211-B141-D8632B9383AD}" type="slidenum">
              <a:rPr lang="en-US" smtClean="0"/>
              <a:t>1</a:t>
            </a:fld>
            <a:endParaRPr lang="en-US"/>
          </a:p>
        </p:txBody>
      </p:sp>
    </p:spTree>
    <p:extLst>
      <p:ext uri="{BB962C8B-B14F-4D97-AF65-F5344CB8AC3E}">
        <p14:creationId xmlns:p14="http://schemas.microsoft.com/office/powerpoint/2010/main" val="7617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22</a:t>
            </a:fld>
            <a:endParaRPr lang="en-US"/>
          </a:p>
        </p:txBody>
      </p:sp>
    </p:spTree>
    <p:extLst>
      <p:ext uri="{BB962C8B-B14F-4D97-AF65-F5344CB8AC3E}">
        <p14:creationId xmlns:p14="http://schemas.microsoft.com/office/powerpoint/2010/main" val="97755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23</a:t>
            </a:fld>
            <a:endParaRPr lang="en-US"/>
          </a:p>
        </p:txBody>
      </p:sp>
    </p:spTree>
    <p:extLst>
      <p:ext uri="{BB962C8B-B14F-4D97-AF65-F5344CB8AC3E}">
        <p14:creationId xmlns:p14="http://schemas.microsoft.com/office/powerpoint/2010/main" val="19614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24</a:t>
            </a:fld>
            <a:endParaRPr lang="en-US"/>
          </a:p>
        </p:txBody>
      </p:sp>
    </p:spTree>
    <p:extLst>
      <p:ext uri="{BB962C8B-B14F-4D97-AF65-F5344CB8AC3E}">
        <p14:creationId xmlns:p14="http://schemas.microsoft.com/office/powerpoint/2010/main" val="107022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Remember concave because it makes</a:t>
            </a:r>
            <a:r>
              <a:rPr lang="en-US" baseline="0" dirty="0"/>
              <a:t> a small cave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 = radius of curvature</a:t>
            </a:r>
          </a:p>
        </p:txBody>
      </p:sp>
      <p:sp>
        <p:nvSpPr>
          <p:cNvPr id="4" name="Slide Number Placeholder 3"/>
          <p:cNvSpPr>
            <a:spLocks noGrp="1"/>
          </p:cNvSpPr>
          <p:nvPr>
            <p:ph type="sldNum" sz="quarter" idx="10"/>
          </p:nvPr>
        </p:nvSpPr>
        <p:spPr/>
        <p:txBody>
          <a:bodyPr/>
          <a:lstStyle/>
          <a:p>
            <a:fld id="{80EB29B8-F5EB-4623-BF3D-25222B149F25}"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27</a:t>
            </a:fld>
            <a:endParaRPr lang="en-US"/>
          </a:p>
        </p:txBody>
      </p:sp>
    </p:spTree>
    <p:extLst>
      <p:ext uri="{BB962C8B-B14F-4D97-AF65-F5344CB8AC3E}">
        <p14:creationId xmlns:p14="http://schemas.microsoft.com/office/powerpoint/2010/main" val="2188513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28</a:t>
            </a:fld>
            <a:endParaRPr lang="en-US"/>
          </a:p>
        </p:txBody>
      </p:sp>
    </p:spTree>
    <p:extLst>
      <p:ext uri="{BB962C8B-B14F-4D97-AF65-F5344CB8AC3E}">
        <p14:creationId xmlns:p14="http://schemas.microsoft.com/office/powerpoint/2010/main" val="30490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a:t>
            </a:r>
            <a:r>
              <a:rPr lang="en-US" baseline="0" dirty="0"/>
              <a:t> a telescope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makeup</a:t>
            </a:r>
            <a:r>
              <a:rPr lang="en-US" baseline="0" dirty="0"/>
              <a:t> mirror</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passenger side view mirror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f= distance between F and mirror</a:t>
            </a:r>
          </a:p>
          <a:p>
            <a:r>
              <a:rPr lang="en-US" dirty="0"/>
              <a:t>d</a:t>
            </a:r>
            <a:r>
              <a:rPr lang="en-US" baseline="-25000" dirty="0"/>
              <a:t>0</a:t>
            </a:r>
            <a:r>
              <a:rPr lang="en-US" baseline="0" dirty="0"/>
              <a:t> = distance between object and mirror</a:t>
            </a:r>
          </a:p>
          <a:p>
            <a:r>
              <a:rPr lang="en-US" baseline="0" dirty="0" err="1"/>
              <a:t>d</a:t>
            </a:r>
            <a:r>
              <a:rPr lang="en-US" baseline="-25000" dirty="0" err="1"/>
              <a:t>i</a:t>
            </a:r>
            <a:r>
              <a:rPr lang="en-US" baseline="0" dirty="0"/>
              <a:t> = distance between image and mirror</a:t>
            </a:r>
          </a:p>
          <a:p>
            <a:endParaRPr lang="en-US" baseline="0" dirty="0"/>
          </a:p>
          <a:p>
            <a:r>
              <a:rPr lang="en-US" baseline="0" dirty="0"/>
              <a:t>These were discovered through the use of geometry and similar triangles.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34</a:t>
            </a:fld>
            <a:endParaRPr lang="en-US"/>
          </a:p>
        </p:txBody>
      </p:sp>
    </p:spTree>
    <p:extLst>
      <p:ext uri="{BB962C8B-B14F-4D97-AF65-F5344CB8AC3E}">
        <p14:creationId xmlns:p14="http://schemas.microsoft.com/office/powerpoint/2010/main" val="24660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=0.1857</m:t>
                      </m:r>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=5.38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 =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i="1" baseline="0" dirty="0" smtClean="0">
                                  <a:latin typeface="Cambria Math"/>
                                </a:rPr>
                                <m:t>𝑜</m:t>
                              </m:r>
                            </m:sub>
                          </m:sSub>
                        </m:den>
                      </m:f>
                      <m:r>
                        <a:rPr lang="en-US" i="1" baseline="0" dirty="0" smtClean="0">
                          <a:latin typeface="Cambria Math"/>
                        </a:rPr>
                        <m:t>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𝑜</m:t>
                              </m:r>
                            </m:sub>
                          </m:sSub>
                        </m:den>
                      </m:f>
                      <m:r>
                        <a:rPr lang="en-US" b="0" i="1" baseline="0" dirty="0" smtClean="0">
                          <a:latin typeface="Cambria Math"/>
                        </a:rPr>
                        <m:t>→</m:t>
                      </m:r>
                      <m:r>
                        <a:rPr lang="en-US" i="1" baseline="0" dirty="0" smtClean="0">
                          <a:latin typeface="Cambria Math"/>
                        </a:rPr>
                        <m:t> −</m:t>
                      </m:r>
                      <m:f>
                        <m:fPr>
                          <m:ctrlPr>
                            <a:rPr lang="en-US" i="1" baseline="0" dirty="0" smtClean="0">
                              <a:latin typeface="Cambria Math" panose="02040503050406030204" pitchFamily="18" charset="0"/>
                            </a:rPr>
                          </m:ctrlPr>
                        </m:fPr>
                        <m:num>
                          <m:r>
                            <a:rPr lang="en-US" i="1" baseline="0" dirty="0" smtClean="0">
                              <a:latin typeface="Cambria Math"/>
                            </a:rPr>
                            <m:t>5.38</m:t>
                          </m:r>
                        </m:num>
                        <m:den>
                          <m:r>
                            <a:rPr lang="en-US" i="1" baseline="0" dirty="0" smtClean="0">
                              <a:latin typeface="Cambria Math"/>
                            </a:rPr>
                            <m:t>10</m:t>
                          </m:r>
                        </m:den>
                      </m:f>
                      <m:r>
                        <a:rPr lang="en-US" i="1" baseline="0" dirty="0" smtClean="0">
                          <a:latin typeface="Cambria Math"/>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b="0" i="1" baseline="0" dirty="0" smtClean="0">
                          <a:latin typeface="Cambria Math"/>
                          <a:sym typeface="Wingdings" pitchFamily="2" charset="2"/>
                        </a:rPr>
                        <m:t>=−0</m:t>
                      </m:r>
                      <m:r>
                        <a:rPr lang="en-US" i="1" baseline="0" dirty="0" smtClean="0">
                          <a:latin typeface="Cambria Math"/>
                          <a:sym typeface="Wingdings" pitchFamily="2" charset="2"/>
                        </a:rPr>
                        <m:t>.269</m:t>
                      </m:r>
                      <m:r>
                        <a:rPr lang="en-US" i="1" baseline="0" dirty="0" smtClean="0">
                          <a:latin typeface="Cambria Math"/>
                          <a:sym typeface="Wingdings" pitchFamily="2" charset="2"/>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0.1857  </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5.38 𝑚</a:t>
                </a:r>
                <a:r>
                  <a:rPr lang="en-US" i="0" baseline="0" dirty="0" smtClean="0">
                    <a:latin typeface="Cambria Math"/>
                  </a:rPr>
                  <a:t> </a:t>
                </a:r>
                <a:endParaRPr lang="en-US" baseline="0" dirty="0" smtClean="0"/>
              </a:p>
              <a:p>
                <a:r>
                  <a:rPr lang="en-US" i="0" baseline="0" dirty="0" smtClean="0">
                    <a:latin typeface="Cambria Math"/>
                  </a:rPr>
                  <a:t>𝑚 = −</a:t>
                </a:r>
                <a:r>
                  <a:rPr lang="en-US" i="0" baseline="0" dirty="0" err="1" smtClean="0">
                    <a:latin typeface="Cambria Math"/>
                  </a:rPr>
                  <a:t>𝑑</a:t>
                </a:r>
                <a:r>
                  <a:rPr lang="en-US" i="0" baseline="-25000" dirty="0" err="1" smtClean="0">
                    <a:latin typeface="Cambria Math"/>
                  </a:rPr>
                  <a:t>𝑖</a:t>
                </a:r>
                <a:r>
                  <a:rPr lang="en-US" i="0" baseline="0" dirty="0" smtClean="0">
                    <a:latin typeface="Cambria Math"/>
                  </a:rPr>
                  <a:t>/𝑑</a:t>
                </a:r>
                <a:r>
                  <a:rPr lang="en-US" i="0" baseline="-25000" dirty="0" smtClean="0">
                    <a:latin typeface="Cambria Math"/>
                  </a:rPr>
                  <a:t>𝑜</a:t>
                </a:r>
                <a:r>
                  <a:rPr lang="en-US" i="0" baseline="0" dirty="0" smtClean="0">
                    <a:latin typeface="Cambria Math"/>
                  </a:rPr>
                  <a:t> = ℎ</a:t>
                </a:r>
                <a:r>
                  <a:rPr lang="en-US" i="0" baseline="-25000" dirty="0" smtClean="0">
                    <a:latin typeface="Cambria Math"/>
                  </a:rPr>
                  <a:t>𝑖</a:t>
                </a:r>
                <a:r>
                  <a:rPr lang="en-US" i="0" baseline="0" dirty="0" smtClean="0">
                    <a:latin typeface="Cambria Math"/>
                  </a:rPr>
                  <a:t>/ℎ</a:t>
                </a:r>
                <a:r>
                  <a:rPr lang="en-US" i="0" baseline="-25000" dirty="0" smtClean="0">
                    <a:latin typeface="Cambria Math"/>
                  </a:rPr>
                  <a:t>𝑜</a:t>
                </a:r>
                <a:r>
                  <a:rPr lang="en-US" i="0" baseline="0" dirty="0" smtClean="0">
                    <a:latin typeface="Cambria Math"/>
                  </a:rPr>
                  <a:t> </a:t>
                </a:r>
                <a:r>
                  <a:rPr lang="en-US" i="0" baseline="0" dirty="0" smtClean="0">
                    <a:latin typeface="Cambria Math"/>
                    <a:sym typeface="Wingdings" pitchFamily="2" charset="2"/>
                  </a:rPr>
                  <a:t> −5.38/10 = ℎ</a:t>
                </a:r>
                <a:r>
                  <a:rPr lang="en-US" i="0" baseline="-25000" dirty="0" smtClean="0">
                    <a:latin typeface="Cambria Math"/>
                    <a:sym typeface="Wingdings" pitchFamily="2" charset="2"/>
                  </a:rPr>
                  <a:t>𝑖</a:t>
                </a:r>
                <a:r>
                  <a:rPr lang="en-US" i="0" baseline="0" dirty="0" smtClean="0">
                    <a:latin typeface="Cambria Math"/>
                    <a:sym typeface="Wingdings" pitchFamily="2" charset="2"/>
                  </a:rPr>
                  <a:t>/0.5  ℎ</a:t>
                </a:r>
                <a:r>
                  <a:rPr lang="en-US" i="0" baseline="-25000" dirty="0" smtClean="0">
                    <a:latin typeface="Cambria Math"/>
                    <a:sym typeface="Wingdings" pitchFamily="2" charset="2"/>
                  </a:rPr>
                  <a:t>𝑖 </a:t>
                </a:r>
                <a:r>
                  <a:rPr lang="en-US" i="0" baseline="0" dirty="0" smtClean="0">
                    <a:latin typeface="Cambria Math"/>
                    <a:sym typeface="Wingdings" pitchFamily="2" charset="2"/>
                  </a:rPr>
                  <a:t>= −0.269𝑚</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=−0.3857</m:t>
                      </m:r>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=−2.59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b="0" i="1" baseline="0" dirty="0" smtClean="0">
                                  <a:latin typeface="Cambria Math"/>
                                </a:rPr>
                                <m:t>𝑜</m:t>
                              </m:r>
                            </m:sub>
                          </m:sSub>
                        </m:den>
                      </m:f>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𝑜</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2.59</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=0.130</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=−0.3857  </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a:t>
                </a:r>
                <a:r>
                  <a:rPr lang="en-US" i="0" baseline="0" dirty="0" smtClean="0">
                    <a:latin typeface="Cambria Math"/>
                    <a:sym typeface="Wingdings" pitchFamily="2" charset="2"/>
                  </a:rPr>
                  <a:t>=−2.59 𝑚</a:t>
                </a:r>
                <a:r>
                  <a:rPr lang="en-US" i="0" baseline="0" dirty="0" smtClean="0">
                    <a:latin typeface="Cambria Math"/>
                  </a:rPr>
                  <a:t> </a:t>
                </a:r>
                <a:endParaRPr lang="en-US" baseline="0" dirty="0" smtClean="0"/>
              </a:p>
              <a:p>
                <a:r>
                  <a:rPr lang="en-US" i="0" baseline="0" dirty="0" smtClean="0">
                    <a:latin typeface="Cambria Math"/>
                  </a:rPr>
                  <a:t>𝑚=−</a:t>
                </a:r>
                <a:r>
                  <a:rPr lang="en-US" i="0" baseline="0" dirty="0" err="1" smtClean="0">
                    <a:latin typeface="Cambria Math"/>
                  </a:rPr>
                  <a:t>𝑑</a:t>
                </a:r>
                <a:r>
                  <a:rPr lang="en-US" b="0" i="0" baseline="0" dirty="0" smtClean="0">
                    <a:latin typeface="Cambria Math"/>
                  </a:rPr>
                  <a:t>_𝑖/</a:t>
                </a:r>
                <a:r>
                  <a:rPr lang="en-US" i="0" baseline="0" dirty="0" smtClean="0">
                    <a:latin typeface="Cambria Math"/>
                  </a:rPr>
                  <a:t>𝑑</a:t>
                </a:r>
                <a:r>
                  <a:rPr lang="en-US" b="0" i="0" baseline="0" dirty="0" smtClean="0">
                    <a:latin typeface="Cambria Math"/>
                  </a:rPr>
                  <a:t>_𝑜 </a:t>
                </a:r>
                <a:r>
                  <a:rPr lang="en-US" i="0" baseline="0" dirty="0" smtClean="0">
                    <a:latin typeface="Cambria Math"/>
                  </a:rPr>
                  <a:t>=ℎ</a:t>
                </a:r>
                <a:r>
                  <a:rPr lang="en-US" b="0" i="0" baseline="0" dirty="0" smtClean="0">
                    <a:latin typeface="Cambria Math"/>
                  </a:rPr>
                  <a:t>_𝑖/</a:t>
                </a:r>
                <a:r>
                  <a:rPr lang="en-US" i="0" baseline="0" dirty="0" smtClean="0">
                    <a:latin typeface="Cambria Math"/>
                  </a:rPr>
                  <a:t>ℎ</a:t>
                </a:r>
                <a:r>
                  <a:rPr lang="en-US" b="0" i="0" baseline="0" dirty="0" smtClean="0">
                    <a:latin typeface="Cambria Math"/>
                  </a:rPr>
                  <a:t>_𝑜  </a:t>
                </a:r>
                <a:r>
                  <a:rPr lang="en-US" i="0" baseline="0" dirty="0" smtClean="0">
                    <a:latin typeface="Cambria Math"/>
                  </a:rPr>
                  <a:t> </a:t>
                </a:r>
                <a:r>
                  <a:rPr lang="en-US" i="0" baseline="0" dirty="0" smtClean="0">
                    <a:latin typeface="Cambria Math"/>
                    <a:sym typeface="Wingdings" pitchFamily="2" charset="2"/>
                  </a:rPr>
                  <a:t>2.59/10=ℎ</a:t>
                </a:r>
                <a:r>
                  <a:rPr lang="en-US" b="0" i="0" baseline="0" dirty="0" smtClean="0">
                    <a:latin typeface="Cambria Math"/>
                    <a:sym typeface="Wingdings" pitchFamily="2" charset="2"/>
                  </a:rPr>
                  <a:t>_𝑖/</a:t>
                </a:r>
                <a:r>
                  <a:rPr lang="en-US" i="0" baseline="0" dirty="0" smtClean="0">
                    <a:latin typeface="Cambria Math"/>
                    <a:sym typeface="Wingdings" pitchFamily="2" charset="2"/>
                  </a:rPr>
                  <a:t>0.5   ℎ</a:t>
                </a:r>
                <a:r>
                  <a:rPr lang="en-US" b="0" i="0" baseline="0" dirty="0" smtClean="0">
                    <a:latin typeface="Cambria Math"/>
                    <a:sym typeface="Wingdings" pitchFamily="2" charset="2"/>
                  </a:rPr>
                  <a:t>_𝑖</a:t>
                </a:r>
                <a:r>
                  <a:rPr lang="en-US" i="0" baseline="0" dirty="0" smtClean="0">
                    <a:latin typeface="Cambria Math"/>
                    <a:sym typeface="Wingdings" pitchFamily="2" charset="2"/>
                  </a:rPr>
                  <a:t>=0.130</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37</a:t>
            </a:fld>
            <a:endParaRPr lang="en-US"/>
          </a:p>
        </p:txBody>
      </p:sp>
    </p:spTree>
    <p:extLst>
      <p:ext uri="{BB962C8B-B14F-4D97-AF65-F5344CB8AC3E}">
        <p14:creationId xmlns:p14="http://schemas.microsoft.com/office/powerpoint/2010/main" val="3557759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16.2</a:t>
            </a:r>
          </a:p>
          <a:p>
            <a:r>
              <a:rPr lang="en-US" dirty="0"/>
              <a:t>OpenStax College Physics 2e 25.3-25.5</a:t>
            </a:r>
          </a:p>
        </p:txBody>
      </p:sp>
      <p:sp>
        <p:nvSpPr>
          <p:cNvPr id="4" name="Slide Number Placeholder 3"/>
          <p:cNvSpPr>
            <a:spLocks noGrp="1"/>
          </p:cNvSpPr>
          <p:nvPr>
            <p:ph type="sldNum" sz="quarter" idx="5"/>
          </p:nvPr>
        </p:nvSpPr>
        <p:spPr/>
        <p:txBody>
          <a:bodyPr/>
          <a:lstStyle/>
          <a:p>
            <a:fld id="{F3F94E99-6F5F-4211-B141-D8632B9383AD}" type="slidenum">
              <a:rPr lang="en-US" smtClean="0"/>
              <a:t>38</a:t>
            </a:fld>
            <a:endParaRPr lang="en-US"/>
          </a:p>
        </p:txBody>
      </p:sp>
    </p:spTree>
    <p:extLst>
      <p:ext uri="{BB962C8B-B14F-4D97-AF65-F5344CB8AC3E}">
        <p14:creationId xmlns:p14="http://schemas.microsoft.com/office/powerpoint/2010/main" val="349451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n = index of refraction</a:t>
            </a:r>
          </a:p>
          <a:p>
            <a:r>
              <a:rPr lang="en-US" dirty="0"/>
              <a:t>c = speed of light in vacuum</a:t>
            </a:r>
          </a:p>
          <a:p>
            <a:r>
              <a:rPr lang="en-US" dirty="0"/>
              <a:t>v = speed</a:t>
            </a:r>
            <a:r>
              <a:rPr lang="en-US" baseline="0" dirty="0"/>
              <a:t> of light in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40</a:t>
            </a:fld>
            <a:endParaRPr lang="en-US"/>
          </a:p>
        </p:txBody>
      </p:sp>
    </p:spTree>
    <p:extLst>
      <p:ext uri="{BB962C8B-B14F-4D97-AF65-F5344CB8AC3E}">
        <p14:creationId xmlns:p14="http://schemas.microsoft.com/office/powerpoint/2010/main" val="727988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To go from less optically</a:t>
            </a:r>
            <a:r>
              <a:rPr lang="en-US" baseline="0" dirty="0"/>
              <a:t> dense to more optically dense, the ray is bent towards normal.</a:t>
            </a:r>
          </a:p>
          <a:p>
            <a:r>
              <a:rPr lang="en-US" baseline="0" dirty="0"/>
              <a:t>To go from more optically dense to less optically dense, the ray is bent away from the normal.</a:t>
            </a:r>
          </a:p>
          <a:p>
            <a:r>
              <a:rPr lang="en-US" baseline="0" dirty="0"/>
              <a:t>When the light goes from one material to another, it bends towards the slower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15.1, 15.2, 22.1</a:t>
            </a:r>
          </a:p>
          <a:p>
            <a:r>
              <a:rPr lang="en-US" dirty="0"/>
              <a:t>OpenStax College Physics 2e 24.2-24.3, 30.3, 30.6</a:t>
            </a:r>
          </a:p>
        </p:txBody>
      </p:sp>
      <p:sp>
        <p:nvSpPr>
          <p:cNvPr id="4" name="Slide Number Placeholder 3"/>
          <p:cNvSpPr>
            <a:spLocks noGrp="1"/>
          </p:cNvSpPr>
          <p:nvPr>
            <p:ph type="sldNum" sz="quarter" idx="5"/>
          </p:nvPr>
        </p:nvSpPr>
        <p:spPr/>
        <p:txBody>
          <a:bodyPr/>
          <a:lstStyle/>
          <a:p>
            <a:fld id="{F3F94E99-6F5F-4211-B141-D8632B9383AD}" type="slidenum">
              <a:rPr lang="en-US" smtClean="0"/>
              <a:t>3</a:t>
            </a:fld>
            <a:endParaRPr lang="en-US"/>
          </a:p>
        </p:txBody>
      </p:sp>
    </p:spTree>
    <p:extLst>
      <p:ext uri="{BB962C8B-B14F-4D97-AF65-F5344CB8AC3E}">
        <p14:creationId xmlns:p14="http://schemas.microsoft.com/office/powerpoint/2010/main" val="385564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1</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1</m:t>
                              </m:r>
                            </m:sub>
                          </m:sSub>
                        </m:e>
                      </m:func>
                      <m:r>
                        <a:rPr lang="en-US" i="1" dirty="0" smtClean="0">
                          <a:latin typeface="Cambria Math"/>
                        </a:rPr>
                        <m:t>= </m:t>
                      </m:r>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2</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2</m:t>
                              </m:r>
                            </m:sub>
                          </m:sSub>
                        </m:e>
                      </m:func>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1.00</m:t>
                      </m:r>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r>
                            <a:rPr lang="en-US" b="0" i="1" dirty="0" smtClean="0">
                              <a:latin typeface="Cambria Math"/>
                            </a:rPr>
                            <m:t>35°</m:t>
                          </m:r>
                        </m:e>
                      </m:func>
                      <m:r>
                        <a:rPr lang="en-US" i="1" baseline="0" dirty="0" smtClean="0">
                          <a:latin typeface="Cambria Math"/>
                        </a:rPr>
                        <m:t>=</m:t>
                      </m:r>
                      <m:r>
                        <a:rPr lang="en-US" i="1" baseline="0" dirty="0" smtClean="0">
                          <a:latin typeface="Cambria Math"/>
                        </a:rPr>
                        <m:t>𝑛</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26°</m:t>
                          </m:r>
                        </m:e>
                      </m:func>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𝑛</m:t>
                      </m:r>
                      <m:r>
                        <a:rPr lang="en-US" i="1" baseline="0" dirty="0" smtClean="0">
                          <a:latin typeface="Cambria Math"/>
                          <a:sym typeface="Wingdings" pitchFamily="2" charset="2"/>
                        </a:rPr>
                        <m:t>=1.308 </m:t>
                      </m:r>
                    </m:oMath>
                  </m:oMathPara>
                </a14:m>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𝑇𝑎𝑏𝑙𝑒</m:t>
                      </m:r>
                      <m:r>
                        <a:rPr lang="en-US" i="1" baseline="0" dirty="0" smtClean="0">
                          <a:latin typeface="Cambria Math"/>
                          <a:sym typeface="Wingdings" pitchFamily="2" charset="2"/>
                        </a:rPr>
                        <m:t> </m:t>
                      </m:r>
                      <m:r>
                        <a:rPr lang="en-US" i="1" baseline="0" dirty="0" smtClean="0">
                          <a:latin typeface="Cambria Math"/>
                          <a:sym typeface="Wingdings" pitchFamily="2" charset="2"/>
                        </a:rPr>
                        <m:t>𝑠𝑎𝑦𝑠</m:t>
                      </m:r>
                      <m:r>
                        <a:rPr lang="en-US" i="1" baseline="0" dirty="0" smtClean="0">
                          <a:latin typeface="Cambria Math"/>
                          <a:sym typeface="Wingdings" pitchFamily="2" charset="2"/>
                        </a:rPr>
                        <m:t> </m:t>
                      </m:r>
                      <m:r>
                        <a:rPr lang="en-US" i="1" baseline="0" dirty="0" smtClean="0">
                          <a:latin typeface="Cambria Math"/>
                          <a:sym typeface="Wingdings" pitchFamily="2" charset="2"/>
                        </a:rPr>
                        <m:t>𝑡h𝑖𝑠</m:t>
                      </m:r>
                      <m:r>
                        <a:rPr lang="en-US" i="1" baseline="0" dirty="0" smtClean="0">
                          <a:latin typeface="Cambria Math"/>
                          <a:sym typeface="Wingdings" pitchFamily="2" charset="2"/>
                        </a:rPr>
                        <m:t> </m:t>
                      </m:r>
                      <m:r>
                        <a:rPr lang="en-US" i="1" baseline="0" dirty="0" smtClean="0">
                          <a:latin typeface="Cambria Math"/>
                          <a:sym typeface="Wingdings" pitchFamily="2" charset="2"/>
                        </a:rPr>
                        <m:t>𝑠h𝑜𝑢𝑙𝑑</m:t>
                      </m:r>
                      <m:r>
                        <a:rPr lang="en-US" i="1" baseline="0" dirty="0" smtClean="0">
                          <a:latin typeface="Cambria Math"/>
                          <a:sym typeface="Wingdings" pitchFamily="2" charset="2"/>
                        </a:rPr>
                        <m:t> </m:t>
                      </m:r>
                      <m:r>
                        <a:rPr lang="en-US" i="1" baseline="0" dirty="0" smtClean="0">
                          <a:latin typeface="Cambria Math"/>
                          <a:sym typeface="Wingdings" pitchFamily="2" charset="2"/>
                        </a:rPr>
                        <m:t>𝑏𝑒</m:t>
                      </m:r>
                      <m:r>
                        <a:rPr lang="en-US" i="1" baseline="0" dirty="0" smtClean="0">
                          <a:latin typeface="Cambria Math"/>
                          <a:sym typeface="Wingdings" pitchFamily="2" charset="2"/>
                        </a:rPr>
                        <m:t> </m:t>
                      </m:r>
                      <m:r>
                        <a:rPr lang="en-US" i="1" baseline="0" dirty="0" smtClean="0">
                          <a:latin typeface="Cambria Math"/>
                          <a:sym typeface="Wingdings" pitchFamily="2" charset="2"/>
                        </a:rPr>
                        <m:t>𝑖𝑐𝑒</m:t>
                      </m:r>
                      <m:r>
                        <a:rPr lang="en-US" i="1" baseline="0" dirty="0" smtClean="0">
                          <a:latin typeface="Cambria Math"/>
                          <a:sym typeface="Wingdings" pitchFamily="2" charset="2"/>
                        </a:rPr>
                        <m:t>.</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𝑛</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𝑐</m:t>
                          </m:r>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1.308=</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3.00</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f>
                            <m:fPr>
                              <m:ctrlPr>
                                <a:rPr lang="en-US" b="0"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𝑚</m:t>
                              </m:r>
                            </m:num>
                            <m:den>
                              <m:r>
                                <a:rPr lang="en-US" i="1" baseline="0" dirty="0" smtClean="0">
                                  <a:latin typeface="Cambria Math"/>
                                  <a:sym typeface="Wingdings" pitchFamily="2" charset="2"/>
                                </a:rPr>
                                <m:t>𝑠</m:t>
                              </m:r>
                            </m:den>
                          </m:f>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𝑣</m:t>
                      </m:r>
                      <m:r>
                        <a:rPr lang="en-US" i="1" baseline="0" dirty="0" smtClean="0">
                          <a:latin typeface="Cambria Math"/>
                          <a:sym typeface="Wingdings" pitchFamily="2" charset="2"/>
                        </a:rPr>
                        <m:t>=2.29×</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𝑚</m:t>
                      </m:r>
                      <m:r>
                        <a:rPr lang="en-US" i="1" baseline="0" dirty="0" smtClean="0">
                          <a:latin typeface="Cambria Math"/>
                          <a:sym typeface="Wingdings" pitchFamily="2" charset="2"/>
                        </a:rPr>
                        <m:t>/</m:t>
                      </m:r>
                      <m:r>
                        <a:rPr lang="en-US" i="1" baseline="0" dirty="0" smtClean="0">
                          <a:latin typeface="Cambria Math"/>
                          <a:sym typeface="Wingdings" pitchFamily="2" charset="2"/>
                        </a:rPr>
                        <m:t>𝑠</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𝑛</a:t>
                </a:r>
                <a:r>
                  <a:rPr lang="en-US" b="0" i="0" dirty="0" smtClean="0">
                    <a:latin typeface="Cambria Math"/>
                  </a:rPr>
                  <a:t>_1  sin⁡〖𝜃_1 〗</a:t>
                </a:r>
                <a:r>
                  <a:rPr lang="en-US" i="0" dirty="0" smtClean="0">
                    <a:latin typeface="Cambria Math"/>
                  </a:rPr>
                  <a:t>= 𝑛</a:t>
                </a:r>
                <a:r>
                  <a:rPr lang="en-US" b="0" i="0" dirty="0" smtClean="0">
                    <a:latin typeface="Cambria Math"/>
                  </a:rPr>
                  <a:t>_2  sin⁡〖𝜃_2 〗</a:t>
                </a:r>
                <a:endParaRPr lang="en-US" dirty="0" smtClean="0"/>
              </a:p>
              <a:p>
                <a:r>
                  <a:rPr lang="en-US" i="0" dirty="0" smtClean="0">
                    <a:latin typeface="Cambria Math"/>
                  </a:rPr>
                  <a:t>1.00</a:t>
                </a:r>
                <a:r>
                  <a:rPr lang="en-US" b="0" i="0" dirty="0" smtClean="0">
                    <a:latin typeface="Cambria Math"/>
                  </a:rPr>
                  <a:t> sin⁡〖35°〗</a:t>
                </a:r>
                <a:r>
                  <a:rPr lang="en-US" i="0" baseline="0" dirty="0" smtClean="0">
                    <a:latin typeface="Cambria Math"/>
                  </a:rPr>
                  <a:t>=𝑛</a:t>
                </a:r>
                <a:r>
                  <a:rPr lang="en-US" b="0" i="0" baseline="0" dirty="0" smtClean="0">
                    <a:latin typeface="Cambria Math"/>
                  </a:rPr>
                  <a:t> sin⁡〖26°〗 </a:t>
                </a:r>
                <a:r>
                  <a:rPr lang="en-US" i="0" baseline="0" dirty="0" smtClean="0">
                    <a:latin typeface="Cambria Math"/>
                  </a:rPr>
                  <a:t> </a:t>
                </a:r>
                <a:r>
                  <a:rPr lang="en-US" i="0" baseline="0" dirty="0" smtClean="0">
                    <a:latin typeface="Cambria Math"/>
                    <a:sym typeface="Wingdings" pitchFamily="2" charset="2"/>
                  </a:rPr>
                  <a:t> 𝑛=1.308 </a:t>
                </a:r>
                <a:endParaRPr lang="en-US" baseline="0" dirty="0" smtClean="0">
                  <a:sym typeface="Wingdings" pitchFamily="2" charset="2"/>
                </a:endParaRPr>
              </a:p>
              <a:p>
                <a:r>
                  <a:rPr lang="en-US" i="0" baseline="0" dirty="0" smtClean="0">
                    <a:latin typeface="Cambria Math"/>
                    <a:sym typeface="Wingdings" pitchFamily="2" charset="2"/>
                  </a:rPr>
                  <a:t>𝑇𝑎𝑏𝑙𝑒 𝑠𝑎𝑦𝑠 𝑡ℎ𝑖𝑠 𝑠ℎ𝑜𝑢𝑙𝑑 𝑏𝑒 𝑖𝑐𝑒.</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𝑛=𝑐/𝑣   1.308=(3.00</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𝑚</a:t>
                </a:r>
                <a:r>
                  <a:rPr lang="en-US" b="0" i="0" baseline="0" dirty="0" smtClean="0">
                    <a:latin typeface="Cambria Math"/>
                    <a:sym typeface="Wingdings" pitchFamily="2" charset="2"/>
                  </a:rPr>
                  <a:t>/</a:t>
                </a:r>
                <a:r>
                  <a:rPr lang="en-US" i="0" baseline="0" dirty="0" smtClean="0">
                    <a:latin typeface="Cambria Math"/>
                    <a:sym typeface="Wingdings" pitchFamily="2" charset="2"/>
                  </a:rPr>
                  <a:t>𝑠</a:t>
                </a:r>
                <a:r>
                  <a:rPr lang="en-US" i="0" baseline="0" dirty="0" smtClean="0">
                    <a:latin typeface="Cambria Math"/>
                    <a:sym typeface="Wingdings" pitchFamily="2" charset="2"/>
                  </a:rPr>
                  <a:t>)/</a:t>
                </a:r>
                <a:r>
                  <a:rPr lang="en-US" i="0" baseline="0" dirty="0" smtClean="0">
                    <a:latin typeface="Cambria Math"/>
                    <a:sym typeface="Wingdings" pitchFamily="2" charset="2"/>
                  </a:rPr>
                  <a:t>𝑣   𝑣=2.29</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 𝑚/𝑠</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43</a:t>
            </a:fld>
            <a:endParaRPr lang="en-US"/>
          </a:p>
        </p:txBody>
      </p:sp>
    </p:spTree>
    <p:extLst>
      <p:ext uri="{BB962C8B-B14F-4D97-AF65-F5344CB8AC3E}">
        <p14:creationId xmlns:p14="http://schemas.microsoft.com/office/powerpoint/2010/main" val="1227568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44</a:t>
            </a:fld>
            <a:endParaRPr lang="en-US"/>
          </a:p>
        </p:txBody>
      </p:sp>
    </p:spTree>
    <p:extLst>
      <p:ext uri="{BB962C8B-B14F-4D97-AF65-F5344CB8AC3E}">
        <p14:creationId xmlns:p14="http://schemas.microsoft.com/office/powerpoint/2010/main" val="4398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r>
                                <a:rPr lang="en-US" b="0" i="1" smtClean="0">
                                  <a:latin typeface="Cambria Math"/>
                                </a:rPr>
                                <m:t>1.000293</m:t>
                              </m:r>
                            </m:num>
                            <m:den>
                              <m:r>
                                <a:rPr lang="en-US" b="0" i="1" smtClean="0">
                                  <a:latin typeface="Cambria Math"/>
                                </a:rPr>
                                <m:t>2.15</m:t>
                              </m:r>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=27.7°</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𝜃_𝑐=sin^(−1)⁡〖𝑛_2/𝑛_1 〗</a:t>
                </a:r>
                <a:endParaRPr lang="en-US" b="0" dirty="0" smtClean="0"/>
              </a:p>
              <a:p>
                <a:r>
                  <a:rPr lang="en-US" b="0" i="0" smtClean="0">
                    <a:latin typeface="Cambria Math"/>
                  </a:rPr>
                  <a:t>𝜃_𝑐=sin^(−1)⁡〖1.000293/2.15〗</a:t>
                </a:r>
                <a:endParaRPr lang="en-US" b="0" dirty="0" smtClean="0"/>
              </a:p>
              <a:p>
                <a:r>
                  <a:rPr lang="en-US" b="0" i="0" smtClean="0">
                    <a:latin typeface="Cambria Math"/>
                  </a:rPr>
                  <a:t>𝜃_𝑐=27.7°</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45</a:t>
            </a:fld>
            <a:endParaRPr lang="en-US"/>
          </a:p>
        </p:txBody>
      </p:sp>
    </p:spTree>
    <p:extLst>
      <p:ext uri="{BB962C8B-B14F-4D97-AF65-F5344CB8AC3E}">
        <p14:creationId xmlns:p14="http://schemas.microsoft.com/office/powerpoint/2010/main" val="1300730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46</a:t>
            </a:fld>
            <a:endParaRPr lang="en-US"/>
          </a:p>
        </p:txBody>
      </p:sp>
    </p:spTree>
    <p:extLst>
      <p:ext uri="{BB962C8B-B14F-4D97-AF65-F5344CB8AC3E}">
        <p14:creationId xmlns:p14="http://schemas.microsoft.com/office/powerpoint/2010/main" val="118311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47</a:t>
            </a:fld>
            <a:endParaRPr lang="en-US"/>
          </a:p>
        </p:txBody>
      </p:sp>
    </p:spTree>
    <p:extLst>
      <p:ext uri="{BB962C8B-B14F-4D97-AF65-F5344CB8AC3E}">
        <p14:creationId xmlns:p14="http://schemas.microsoft.com/office/powerpoint/2010/main" val="1932108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48</a:t>
            </a:fld>
            <a:endParaRPr lang="en-US"/>
          </a:p>
        </p:txBody>
      </p:sp>
    </p:spTree>
    <p:extLst>
      <p:ext uri="{BB962C8B-B14F-4D97-AF65-F5344CB8AC3E}">
        <p14:creationId xmlns:p14="http://schemas.microsoft.com/office/powerpoint/2010/main" val="368871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49</a:t>
            </a:fld>
            <a:endParaRPr lang="en-US"/>
          </a:p>
        </p:txBody>
      </p:sp>
    </p:spTree>
    <p:extLst>
      <p:ext uri="{BB962C8B-B14F-4D97-AF65-F5344CB8AC3E}">
        <p14:creationId xmlns:p14="http://schemas.microsoft.com/office/powerpoint/2010/main" val="2321307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50</a:t>
            </a:fld>
            <a:endParaRPr lang="en-US"/>
          </a:p>
        </p:txBody>
      </p:sp>
    </p:spTree>
    <p:extLst>
      <p:ext uri="{BB962C8B-B14F-4D97-AF65-F5344CB8AC3E}">
        <p14:creationId xmlns:p14="http://schemas.microsoft.com/office/powerpoint/2010/main" val="1995171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16.3</a:t>
            </a:r>
          </a:p>
          <a:p>
            <a:r>
              <a:rPr lang="en-US" dirty="0"/>
              <a:t>OpenStax College Physics 2e 25.6, 26.1-26.3</a:t>
            </a:r>
          </a:p>
        </p:txBody>
      </p:sp>
      <p:sp>
        <p:nvSpPr>
          <p:cNvPr id="4" name="Slide Number Placeholder 3"/>
          <p:cNvSpPr>
            <a:spLocks noGrp="1"/>
          </p:cNvSpPr>
          <p:nvPr>
            <p:ph type="sldNum" sz="quarter" idx="5"/>
          </p:nvPr>
        </p:nvSpPr>
        <p:spPr/>
        <p:txBody>
          <a:bodyPr/>
          <a:lstStyle/>
          <a:p>
            <a:fld id="{F3F94E99-6F5F-4211-B141-D8632B9383AD}" type="slidenum">
              <a:rPr lang="en-US" smtClean="0"/>
              <a:t>51</a:t>
            </a:fld>
            <a:endParaRPr lang="en-US"/>
          </a:p>
        </p:txBody>
      </p:sp>
    </p:spTree>
    <p:extLst>
      <p:ext uri="{BB962C8B-B14F-4D97-AF65-F5344CB8AC3E}">
        <p14:creationId xmlns:p14="http://schemas.microsoft.com/office/powerpoint/2010/main" val="144053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X-rays come from outside the nucleus</a:t>
            </a:r>
          </a:p>
          <a:p>
            <a:r>
              <a:rPr lang="en-US" dirty="0"/>
              <a:t>Gamma rays come from inside the nucleus</a:t>
            </a:r>
          </a:p>
        </p:txBody>
      </p:sp>
      <p:sp>
        <p:nvSpPr>
          <p:cNvPr id="4" name="Slide Number Placeholder 3"/>
          <p:cNvSpPr>
            <a:spLocks noGrp="1"/>
          </p:cNvSpPr>
          <p:nvPr>
            <p:ph type="sldNum" sz="quarter" idx="5"/>
          </p:nvPr>
        </p:nvSpPr>
        <p:spPr/>
        <p:txBody>
          <a:bodyPr/>
          <a:lstStyle/>
          <a:p>
            <a:fld id="{F3F94E99-6F5F-4211-B141-D8632B9383AD}" type="slidenum">
              <a:rPr lang="en-US" smtClean="0"/>
              <a:t>6</a:t>
            </a:fld>
            <a:endParaRPr lang="en-US"/>
          </a:p>
        </p:txBody>
      </p:sp>
    </p:spTree>
    <p:extLst>
      <p:ext uri="{BB962C8B-B14F-4D97-AF65-F5344CB8AC3E}">
        <p14:creationId xmlns:p14="http://schemas.microsoft.com/office/powerpoint/2010/main" val="2652764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camera</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magnifying glass</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Ray</a:t>
            </a:r>
            <a:r>
              <a:rPr lang="en-US" baseline="0" dirty="0"/>
              <a:t> 1 now bends away from axis so that it looks like it came from F</a:t>
            </a:r>
          </a:p>
          <a:p>
            <a:r>
              <a:rPr lang="en-US" baseline="0" dirty="0"/>
              <a:t>Ray 2 starts by aiming at far F</a:t>
            </a:r>
          </a:p>
          <a:p>
            <a:r>
              <a:rPr lang="en-US" baseline="0" dirty="0"/>
              <a:t>Ray 3 same as before</a:t>
            </a:r>
          </a:p>
          <a:p>
            <a:endParaRPr lang="en-US" baseline="0" dirty="0"/>
          </a:p>
          <a:p>
            <a:r>
              <a:rPr lang="en-US" baseline="0" dirty="0"/>
              <a:t>Like some glasses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Lenses can be put in combination</a:t>
            </a:r>
            <a:r>
              <a:rPr lang="en-US" baseline="0" dirty="0"/>
              <a:t> where a real image from the first lens is the object of the second lens.  This is done in a microscope and telescope.</a:t>
            </a:r>
          </a:p>
          <a:p>
            <a:endParaRPr lang="en-US" baseline="0" dirty="0"/>
          </a:p>
          <a:p>
            <a:r>
              <a:rPr lang="en-US" baseline="0" dirty="0"/>
              <a:t>Lab idea: make a telescope or microscope on optics bench.</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58</a:t>
            </a:fld>
            <a:endParaRPr lang="en-US"/>
          </a:p>
        </p:txBody>
      </p:sp>
    </p:spTree>
    <p:extLst>
      <p:ext uri="{BB962C8B-B14F-4D97-AF65-F5344CB8AC3E}">
        <p14:creationId xmlns:p14="http://schemas.microsoft.com/office/powerpoint/2010/main" val="85776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i="1" dirty="0" smtClean="0">
                                  <a:latin typeface="Cambria Math"/>
                                </a:rPr>
                                <m:t>𝑜</m:t>
                              </m:r>
                            </m:sub>
                          </m:sSub>
                        </m:den>
                      </m:f>
                      <m:r>
                        <a:rPr lang="en-US" i="1"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i="1" baseline="0" dirty="0" err="1" smtClean="0">
                                  <a:latin typeface="Cambria Math"/>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i="1" baseline="0" dirty="0" smtClean="0">
                          <a:latin typeface="Cambria Math"/>
                          <a:sym typeface="Wingdings" pitchFamily="2" charset="2"/>
                        </a:rPr>
                        <m:t>=−0.25</m:t>
                      </m:r>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−4 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𝑜</m:t>
                              </m:r>
                            </m:sub>
                          </m:sSub>
                        </m:den>
                      </m:f>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𝑑</m:t>
                              </m:r>
                            </m:e>
                            <m:sub>
                              <m:r>
                                <a:rPr lang="en-US" i="1" baseline="0" dirty="0" smtClean="0">
                                  <a:latin typeface="Cambria Math"/>
                                  <a:sym typeface="Wingdings" pitchFamily="2" charset="2"/>
                                </a:rPr>
                                <m:t>𝑜</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3</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 −</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b="0" i="1" baseline="0" dirty="0" smtClean="0">
                          <a:latin typeface="Cambria Math" panose="02040503050406030204" pitchFamily="18" charset="0"/>
                          <a:sym typeface="Wingdings" pitchFamily="2" charset="2"/>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i="1" baseline="0" dirty="0" smtClean="0">
                          <a:latin typeface="Cambria Math"/>
                          <a:sym typeface="Wingdings" pitchFamily="2" charset="2"/>
                        </a:rPr>
                        <m:t> = 2.4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r>
                  <a:rPr lang="en-US" baseline="0" dirty="0">
                    <a:sym typeface="Wingdings" pitchFamily="2" charset="2"/>
                  </a:rPr>
                  <a:t>This is like “Coke bottle” lenses.</a:t>
                </a:r>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1/𝑓=1/𝑑</a:t>
                </a:r>
                <a:r>
                  <a:rPr lang="en-US" b="0" i="0" dirty="0" smtClean="0">
                    <a:latin typeface="Cambria Math"/>
                  </a:rPr>
                  <a:t>_</a:t>
                </a:r>
                <a:r>
                  <a:rPr lang="en-US" i="0" dirty="0" smtClean="0">
                    <a:latin typeface="Cambria Math"/>
                  </a:rPr>
                  <a:t>𝑜</a:t>
                </a:r>
                <a:r>
                  <a:rPr lang="en-US" b="0" i="0" dirty="0" smtClean="0">
                    <a:latin typeface="Cambria Math"/>
                  </a:rPr>
                  <a:t> </a:t>
                </a:r>
                <a:r>
                  <a:rPr lang="en-US" i="0" dirty="0" smtClean="0">
                    <a:latin typeface="Cambria Math"/>
                  </a:rPr>
                  <a:t>+</a:t>
                </a:r>
                <a:r>
                  <a:rPr lang="en-US" i="0" baseline="0" dirty="0" smtClean="0">
                    <a:latin typeface="Cambria Math"/>
                  </a:rPr>
                  <a:t>1/</a:t>
                </a:r>
                <a:r>
                  <a:rPr lang="en-US" i="0" baseline="0" dirty="0" err="1" smtClean="0">
                    <a:latin typeface="Cambria Math"/>
                  </a:rPr>
                  <a:t>𝑑</a:t>
                </a:r>
                <a:r>
                  <a:rPr lang="en-US" b="0" i="0" baseline="0" dirty="0" smtClean="0">
                    <a:latin typeface="Cambria Math"/>
                  </a:rPr>
                  <a:t>_</a:t>
                </a:r>
                <a:r>
                  <a:rPr lang="en-US" i="0" baseline="0" dirty="0" err="1" smtClean="0">
                    <a:latin typeface="Cambria Math"/>
                  </a:rPr>
                  <a:t>𝑖</a:t>
                </a:r>
                <a:r>
                  <a:rPr lang="en-US" b="0" i="0" baseline="0" dirty="0" smtClean="0">
                    <a:latin typeface="Cambria Math"/>
                  </a:rPr>
                  <a:t>  </a:t>
                </a:r>
                <a:r>
                  <a:rPr lang="en-US" i="0" baseline="0" dirty="0" smtClean="0">
                    <a:latin typeface="Cambria Math"/>
                  </a:rPr>
                  <a:t> </a:t>
                </a:r>
                <a:r>
                  <a:rPr lang="en-US" i="0" baseline="0" dirty="0" smtClean="0">
                    <a:latin typeface="Cambria Math"/>
                    <a:sym typeface="Wingdings" pitchFamily="2" charset="2"/>
                  </a:rPr>
                  <a:t>1/(−20</a:t>
                </a:r>
                <a:r>
                  <a:rPr lang="en-US" b="0" i="0" baseline="0" dirty="0" smtClean="0">
                    <a:latin typeface="Cambria Math"/>
                    <a:sym typeface="Wingdings" pitchFamily="2" charset="2"/>
                  </a:rPr>
                  <a:t> </a:t>
                </a:r>
                <a:r>
                  <a:rPr lang="en-US" i="0" baseline="0" dirty="0" smtClean="0">
                    <a:latin typeface="Cambria Math"/>
                    <a:sym typeface="Wingdings" pitchFamily="2" charset="2"/>
                  </a:rPr>
                  <a:t>𝑐𝑚)=1/(5</a:t>
                </a:r>
                <a:r>
                  <a:rPr lang="en-US" b="0" i="0" baseline="0" dirty="0" smtClean="0">
                    <a:latin typeface="Cambria Math"/>
                    <a:sym typeface="Wingdings" pitchFamily="2" charset="2"/>
                  </a:rPr>
                  <a:t> </a:t>
                </a:r>
                <a:r>
                  <a:rPr lang="en-US" i="0" baseline="0" dirty="0" smtClean="0">
                    <a:latin typeface="Cambria Math"/>
                    <a:sym typeface="Wingdings" pitchFamily="2" charset="2"/>
                  </a:rPr>
                  <a:t>𝑐𝑚)+1/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1/(−20)</a:t>
                </a:r>
                <a:r>
                  <a:rPr lang="en-US" b="0" i="0" baseline="0" dirty="0" smtClean="0">
                    <a:latin typeface="Cambria Math"/>
                    <a:sym typeface="Wingdings" pitchFamily="2" charset="2"/>
                  </a:rPr>
                  <a:t>−</a:t>
                </a:r>
                <a:r>
                  <a:rPr lang="en-US" i="0" baseline="0" dirty="0" smtClean="0">
                    <a:latin typeface="Cambria Math"/>
                    <a:sym typeface="Wingdings" pitchFamily="2" charset="2"/>
                  </a:rPr>
                  <a:t>1/5=1/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=−0.25  −4 𝑐𝑚</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𝑑</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 ℎ</a:t>
                </a:r>
                <a:r>
                  <a:rPr lang="en-US" b="0" i="0" baseline="0" dirty="0" smtClean="0">
                    <a:latin typeface="Cambria Math"/>
                    <a:sym typeface="Wingdings" pitchFamily="2" charset="2"/>
                  </a:rPr>
                  <a:t>_</a:t>
                </a:r>
                <a:r>
                  <a:rPr lang="en-US" i="0" baseline="0" dirty="0" smtClean="0">
                    <a:latin typeface="Cambria Math"/>
                    <a:sym typeface="Wingdings" pitchFamily="2" charset="2"/>
                  </a:rPr>
                  <a:t>𝑖/(3</a:t>
                </a:r>
                <a:r>
                  <a:rPr lang="en-US" b="0" i="0" baseline="0" dirty="0" smtClean="0">
                    <a:latin typeface="Cambria Math"/>
                    <a:sym typeface="Wingdings" pitchFamily="2" charset="2"/>
                  </a:rPr>
                  <a:t> </a:t>
                </a:r>
                <a:r>
                  <a:rPr lang="en-US" i="0" baseline="0" dirty="0" smtClean="0">
                    <a:latin typeface="Cambria Math"/>
                    <a:sym typeface="Wingdings" pitchFamily="2" charset="2"/>
                  </a:rPr>
                  <a:t>𝑐𝑚)= −(−4</a:t>
                </a:r>
                <a:r>
                  <a:rPr lang="en-US" b="0" i="0" baseline="0" dirty="0" smtClean="0">
                    <a:latin typeface="Cambria Math"/>
                    <a:sym typeface="Wingdings" pitchFamily="2" charset="2"/>
                  </a:rPr>
                  <a:t> </a:t>
                </a:r>
                <a:r>
                  <a:rPr lang="en-US" i="0" baseline="0" dirty="0" smtClean="0">
                    <a:latin typeface="Cambria Math"/>
                    <a:sym typeface="Wingdings" pitchFamily="2" charset="2"/>
                  </a:rPr>
                  <a:t>𝑐𝑚)/(5</a:t>
                </a:r>
                <a:r>
                  <a:rPr lang="en-US" b="0" i="0" baseline="0" dirty="0" smtClean="0">
                    <a:latin typeface="Cambria Math"/>
                    <a:sym typeface="Wingdings" pitchFamily="2" charset="2"/>
                  </a:rPr>
                  <a:t> </a:t>
                </a:r>
                <a:r>
                  <a:rPr lang="en-US" i="0" baseline="0" dirty="0" smtClean="0">
                    <a:latin typeface="Cambria Math"/>
                    <a:sym typeface="Wingdings" pitchFamily="2" charset="2"/>
                  </a:rPr>
                  <a:t>𝑐𝑚)   ℎ</a:t>
                </a:r>
                <a:r>
                  <a:rPr lang="en-US" b="0" i="0" baseline="0" dirty="0" smtClean="0">
                    <a:latin typeface="Cambria Math"/>
                    <a:sym typeface="Wingdings" pitchFamily="2" charset="2"/>
                  </a:rPr>
                  <a:t>_</a:t>
                </a:r>
                <a:r>
                  <a:rPr lang="en-US" i="0" baseline="0" dirty="0" smtClean="0">
                    <a:latin typeface="Cambria Math"/>
                    <a:sym typeface="Wingdings" pitchFamily="2" charset="2"/>
                  </a:rPr>
                  <a:t>𝑖  = 2.4</a:t>
                </a:r>
                <a:r>
                  <a:rPr lang="en-US" b="0" i="0" baseline="0" dirty="0" smtClean="0">
                    <a:latin typeface="Cambria Math"/>
                    <a:sym typeface="Wingdings" pitchFamily="2" charset="2"/>
                  </a:rPr>
                  <a:t> </a:t>
                </a:r>
                <a:r>
                  <a:rPr lang="en-US" i="0" baseline="0" dirty="0" smtClean="0">
                    <a:latin typeface="Cambria Math"/>
                    <a:sym typeface="Wingdings" pitchFamily="2" charset="2"/>
                  </a:rPr>
                  <a:t>𝑐𝑚</a:t>
                </a:r>
                <a:endParaRPr lang="en-US" baseline="0" dirty="0" smtClean="0">
                  <a:sym typeface="Wingdings" pitchFamily="2" charset="2"/>
                </a:endParaRPr>
              </a:p>
              <a:p>
                <a:endParaRPr lang="en-US" baseline="0" dirty="0" smtClean="0">
                  <a:sym typeface="Wingdings" pitchFamily="2" charset="2"/>
                </a:endParaRPr>
              </a:p>
              <a:p>
                <a:r>
                  <a:rPr lang="en-US" baseline="0" dirty="0" smtClean="0">
                    <a:sym typeface="Wingdings" pitchFamily="2" charset="2"/>
                  </a:rPr>
                  <a:t>This is like “Coke bottle” lenses.</a:t>
                </a:r>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60</a:t>
            </a:fld>
            <a:endParaRPr lang="en-US"/>
          </a:p>
        </p:txBody>
      </p:sp>
    </p:spTree>
    <p:extLst>
      <p:ext uri="{BB962C8B-B14F-4D97-AF65-F5344CB8AC3E}">
        <p14:creationId xmlns:p14="http://schemas.microsoft.com/office/powerpoint/2010/main" val="423612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61</a:t>
            </a:fld>
            <a:endParaRPr lang="en-US"/>
          </a:p>
        </p:txBody>
      </p:sp>
    </p:spTree>
    <p:extLst>
      <p:ext uri="{BB962C8B-B14F-4D97-AF65-F5344CB8AC3E}">
        <p14:creationId xmlns:p14="http://schemas.microsoft.com/office/powerpoint/2010/main" val="1255400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14</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62</a:t>
            </a:fld>
            <a:endParaRPr lang="en-US"/>
          </a:p>
        </p:txBody>
      </p:sp>
    </p:spTree>
    <p:extLst>
      <p:ext uri="{BB962C8B-B14F-4D97-AF65-F5344CB8AC3E}">
        <p14:creationId xmlns:p14="http://schemas.microsoft.com/office/powerpoint/2010/main" val="976195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a:solidFill>
                      <a:schemeClr val="tx1"/>
                    </a:solidFill>
                    <a:latin typeface="+mn-lt"/>
                    <a:ea typeface="+mn-ea"/>
                    <a:cs typeface="+mn-cs"/>
                  </a:rPr>
                  <a:t>Figure 26.6</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Therefore, we must get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r>
                      <a:rPr lang="en-US" sz="1200" b="0" i="1" u="none" strike="noStrike" kern="1200" baseline="0" smtClean="0">
                        <a:solidFill>
                          <a:schemeClr val="tx1"/>
                        </a:solidFill>
                        <a:latin typeface="Cambria Math"/>
                        <a:ea typeface="+mn-ea"/>
                        <a:cs typeface="+mn-cs"/>
                      </a:rPr>
                      <m:t>=−18.5</m:t>
                    </m:r>
                  </m:oMath>
                </a14:m>
                <a:r>
                  <a:rPr lang="en-US" sz="1200" b="0" i="0" u="none" strike="noStrike" kern="1200" baseline="0" dirty="0">
                    <a:solidFill>
                      <a:schemeClr val="tx1"/>
                    </a:solidFill>
                    <a:latin typeface="+mn-lt"/>
                    <a:ea typeface="+mn-ea"/>
                    <a:cs typeface="+mn-cs"/>
                  </a:rPr>
                  <a:t> cm when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r>
                      <a:rPr lang="en-US" sz="1200" b="0" i="1" u="none" strike="noStrike" kern="1200" baseline="0" smtClean="0">
                        <a:solidFill>
                          <a:schemeClr val="tx1"/>
                        </a:solidFill>
                        <a:latin typeface="Cambria Math"/>
                        <a:ea typeface="+mn-ea"/>
                        <a:cs typeface="+mn-cs"/>
                      </a:rPr>
                      <m:t>≈</m:t>
                    </m:r>
                    <m:r>
                      <a:rPr lang="en-US" sz="1200" b="0" i="1" u="none" strike="noStrike" kern="1200" baseline="0" smtClean="0">
                        <a:solidFill>
                          <a:schemeClr val="tx1"/>
                        </a:solidFill>
                        <a:latin typeface="Cambria Math"/>
                        <a:ea typeface="Cambria Math"/>
                        <a:cs typeface="+mn-cs"/>
                      </a:rPr>
                      <m:t>∞</m:t>
                    </m:r>
                  </m:oMath>
                </a14:m>
                <a:r>
                  <a:rPr lang="en-US" sz="1200" b="0" i="0" u="none" strike="noStrike" kern="1200" baseline="0" dirty="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a:solidFill>
                      <a:schemeClr val="tx1"/>
                    </a:solidFill>
                    <a:latin typeface="+mn-lt"/>
                    <a:ea typeface="+mn-ea"/>
                    <a:cs typeface="+mn-cs"/>
                  </a:rPr>
                  <a:t>Solution</a:t>
                </a:r>
              </a:p>
              <a:p>
                <a:r>
                  <a:rPr lang="en-US" sz="1200" b="0" i="0" u="none" strike="noStrike" kern="1200" baseline="0" dirty="0">
                    <a:solidFill>
                      <a:schemeClr val="tx1"/>
                    </a:solidFill>
                    <a:latin typeface="+mn-lt"/>
                    <a:ea typeface="+mn-ea"/>
                    <a:cs typeface="+mn-cs"/>
                  </a:rPr>
                  <a:t>Since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oMath>
                </a14:m>
                <a:r>
                  <a:rPr lang="en-US" sz="1200" b="0" i="0" u="none" strike="noStrike" kern="1200" baseline="0" dirty="0">
                    <a:solidFill>
                      <a:schemeClr val="tx1"/>
                    </a:solidFill>
                    <a:latin typeface="+mn-lt"/>
                    <a:ea typeface="+mn-ea"/>
                    <a:cs typeface="+mn-cs"/>
                  </a:rPr>
                  <a:t> and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oMath>
                </a14:m>
                <a:r>
                  <a:rPr lang="en-US" sz="1200" b="0" i="0" u="none" strike="noStrike" kern="1200" baseline="0" dirty="0">
                    <a:solidFill>
                      <a:schemeClr val="tx1"/>
                    </a:solidFill>
                    <a:latin typeface="+mn-lt"/>
                    <a:ea typeface="+mn-ea"/>
                    <a:cs typeface="+mn-cs"/>
                  </a:rPr>
                  <a:t> are known, the power of the spectacle lens can be found using </a:t>
                </a:r>
                <a14:m>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𝑓</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den>
                    </m:f>
                  </m:oMath>
                </a14:m>
                <a:r>
                  <a:rPr lang="en-US" sz="1200" b="0" i="0" u="none" strike="noStrike" kern="1200" baseline="0" dirty="0">
                    <a:solidFill>
                      <a:schemeClr val="tx1"/>
                    </a:solidFill>
                    <a:latin typeface="+mn-lt"/>
                    <a:ea typeface="+mn-ea"/>
                    <a:cs typeface="+mn-cs"/>
                  </a:rPr>
                  <a:t> as written earlier:</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−0.185</m:t>
                          </m:r>
                        </m:den>
                      </m:f>
                    </m:oMath>
                  </m:oMathPara>
                </a14:m>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a:t>
                </a:r>
                <a14:m>
                  <m:oMath xmlns:m="http://schemas.openxmlformats.org/officeDocument/2006/math">
                    <m:f>
                      <m:fPr>
                        <m:ctrlPr>
                          <a:rPr lang="en-US" sz="1200" b="0" i="1" u="none" strike="noStrike" kern="1200" baseline="0" dirty="0" smtClean="0">
                            <a:solidFill>
                              <a:schemeClr val="tx1"/>
                            </a:solidFill>
                            <a:latin typeface="Cambria Math" panose="02040503050406030204" pitchFamily="18" charset="0"/>
                            <a:ea typeface="+mn-ea"/>
                            <a:cs typeface="+mn-cs"/>
                          </a:rPr>
                        </m:ctrlPr>
                      </m:fPr>
                      <m:num>
                        <m:r>
                          <a:rPr lang="en-US" sz="1200" b="0" i="1" u="none" strike="noStrike" kern="1200" baseline="0" dirty="0" smtClean="0">
                            <a:solidFill>
                              <a:schemeClr val="tx1"/>
                            </a:solidFill>
                            <a:latin typeface="Cambria Math"/>
                            <a:ea typeface="+mn-ea"/>
                            <a:cs typeface="+mn-cs"/>
                          </a:rPr>
                          <m:t>1</m:t>
                        </m:r>
                      </m:num>
                      <m:den>
                        <m:r>
                          <a:rPr lang="en-US" sz="1200" b="0" i="1" u="none" strike="noStrike" kern="1200" baseline="0" dirty="0" smtClean="0">
                            <a:solidFill>
                              <a:schemeClr val="tx1"/>
                            </a:solidFill>
                            <a:latin typeface="Cambria Math"/>
                            <a:ea typeface="+mn-ea"/>
                            <a:cs typeface="+mn-cs"/>
                          </a:rPr>
                          <m:t>∞</m:t>
                        </m:r>
                      </m:den>
                    </m:f>
                    <m:r>
                      <a:rPr lang="en-US" sz="1200" b="0" i="1" u="none" strike="noStrike" kern="1200" baseline="0" dirty="0" smtClean="0">
                        <a:solidFill>
                          <a:schemeClr val="tx1"/>
                        </a:solidFill>
                        <a:latin typeface="Cambria Math"/>
                        <a:ea typeface="+mn-ea"/>
                        <a:cs typeface="+mn-cs"/>
                      </a:rPr>
                      <m:t>=0</m:t>
                    </m:r>
                  </m:oMath>
                </a14:m>
                <a:r>
                  <a:rPr lang="en-US" sz="1200" b="0" i="0" u="none" strike="noStrike" kern="1200" baseline="0" dirty="0">
                    <a:solidFill>
                      <a:schemeClr val="tx1"/>
                    </a:solidFill>
                    <a:latin typeface="+mn-lt"/>
                    <a:ea typeface="+mn-ea"/>
                    <a:cs typeface="+mn-cs"/>
                  </a:rPr>
                  <a:t> , we obtain:</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=0−5.405 /</m:t>
                      </m:r>
                      <m:r>
                        <a:rPr lang="en-US" sz="1200" b="0" i="1" u="none" strike="noStrike" kern="1200" baseline="0" smtClean="0">
                          <a:solidFill>
                            <a:schemeClr val="tx1"/>
                          </a:solidFill>
                          <a:latin typeface="Cambria Math"/>
                          <a:ea typeface="+mn-ea"/>
                          <a:cs typeface="+mn-cs"/>
                        </a:rPr>
                        <m:t>𝑚</m:t>
                      </m:r>
                      <m:r>
                        <a:rPr lang="en-US" sz="1200" b="0" i="1" u="none" strike="noStrike" kern="1200" baseline="0" smtClean="0">
                          <a:solidFill>
                            <a:schemeClr val="tx1"/>
                          </a:solidFill>
                          <a:latin typeface="Cambria Math"/>
                          <a:ea typeface="+mn-ea"/>
                          <a:cs typeface="+mn-cs"/>
                        </a:rPr>
                        <m:t>=−5.41 </m:t>
                      </m:r>
                      <m:r>
                        <a:rPr lang="en-US" sz="1200" b="0" i="1" u="none" strike="noStrike" kern="1200" baseline="0" smtClean="0">
                          <a:solidFill>
                            <a:schemeClr val="tx1"/>
                          </a:solidFill>
                          <a:latin typeface="Cambria Math"/>
                          <a:ea typeface="+mn-ea"/>
                          <a:cs typeface="+mn-cs"/>
                        </a:rPr>
                        <m:t>𝐷</m:t>
                      </m:r>
                    </m:oMath>
                  </m:oMathPara>
                </a14:m>
                <a:endParaRPr lang="en-US" dirty="0"/>
              </a:p>
            </p:txBody>
          </p:sp>
        </mc:Choice>
        <mc:Fallback xmlns="">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smtClean="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smtClean="0">
                    <a:solidFill>
                      <a:schemeClr val="tx1"/>
                    </a:solidFill>
                    <a:latin typeface="+mn-lt"/>
                    <a:ea typeface="+mn-ea"/>
                    <a:cs typeface="+mn-cs"/>
                  </a:rPr>
                  <a:t>Figure 26.6</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Therefore, we must get </a:t>
                </a:r>
                <a:r>
                  <a:rPr lang="en-US" sz="1200" b="0" i="0" u="none" strike="noStrike" kern="1200" baseline="0" smtClean="0">
                    <a:solidFill>
                      <a:schemeClr val="tx1"/>
                    </a:solidFill>
                    <a:latin typeface="Cambria Math"/>
                    <a:ea typeface="+mn-ea"/>
                    <a:cs typeface="+mn-cs"/>
                  </a:rPr>
                  <a:t>𝑑_𝑖=−18.5</a:t>
                </a:r>
                <a:r>
                  <a:rPr lang="en-US" sz="1200" b="0" i="0" u="none" strike="noStrike" kern="1200" baseline="0" dirty="0" smtClean="0">
                    <a:solidFill>
                      <a:schemeClr val="tx1"/>
                    </a:solidFill>
                    <a:latin typeface="+mn-lt"/>
                    <a:ea typeface="+mn-ea"/>
                    <a:cs typeface="+mn-cs"/>
                  </a:rPr>
                  <a:t> cm when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smtClean="0">
                    <a:solidFill>
                      <a:schemeClr val="tx1"/>
                    </a:solidFill>
                    <a:latin typeface="Cambria Math"/>
                    <a:ea typeface="Cambria Math"/>
                    <a:cs typeface="+mn-cs"/>
                  </a:rPr>
                  <a:t>∞</a:t>
                </a:r>
                <a:r>
                  <a:rPr lang="en-US" sz="1200" b="0" i="0" u="none" strike="noStrike" kern="1200" baseline="0" dirty="0" smtClean="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smtClean="0">
                    <a:solidFill>
                      <a:schemeClr val="tx1"/>
                    </a:solidFill>
                    <a:latin typeface="+mn-lt"/>
                    <a:ea typeface="+mn-ea"/>
                    <a:cs typeface="+mn-cs"/>
                  </a:rPr>
                  <a:t>Solution</a:t>
                </a:r>
              </a:p>
              <a:p>
                <a:r>
                  <a:rPr lang="en-US" sz="1200" b="0" i="0" u="none" strike="noStrike" kern="1200" baseline="0" dirty="0" smtClean="0">
                    <a:solidFill>
                      <a:schemeClr val="tx1"/>
                    </a:solidFill>
                    <a:latin typeface="+mn-lt"/>
                    <a:ea typeface="+mn-ea"/>
                    <a:cs typeface="+mn-cs"/>
                  </a:rPr>
                  <a:t>Since </a:t>
                </a:r>
                <a:r>
                  <a:rPr lang="en-US" sz="1200" b="0" i="0" u="none" strike="noStrike" kern="1200" baseline="0" smtClean="0">
                    <a:solidFill>
                      <a:schemeClr val="tx1"/>
                    </a:solidFill>
                    <a:latin typeface="Cambria Math"/>
                    <a:ea typeface="+mn-ea"/>
                    <a:cs typeface="+mn-cs"/>
                  </a:rPr>
                  <a:t>𝑑_𝑖</a:t>
                </a:r>
                <a:r>
                  <a:rPr lang="en-US" sz="1200" b="0" i="0" u="none" strike="noStrike" kern="1200" baseline="0" dirty="0" smtClean="0">
                    <a:solidFill>
                      <a:schemeClr val="tx1"/>
                    </a:solidFill>
                    <a:latin typeface="+mn-lt"/>
                    <a:ea typeface="+mn-ea"/>
                    <a:cs typeface="+mn-cs"/>
                  </a:rPr>
                  <a:t> and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dirty="0" smtClean="0">
                    <a:solidFill>
                      <a:schemeClr val="tx1"/>
                    </a:solidFill>
                    <a:latin typeface="+mn-lt"/>
                    <a:ea typeface="+mn-ea"/>
                    <a:cs typeface="+mn-cs"/>
                  </a:rPr>
                  <a:t> are known, the power of the spectacle lens can be found using </a:t>
                </a:r>
                <a:r>
                  <a:rPr lang="en-US" sz="1200" b="0" i="0" u="none" strike="noStrike" kern="1200" baseline="0" smtClean="0">
                    <a:solidFill>
                      <a:schemeClr val="tx1"/>
                    </a:solidFill>
                    <a:latin typeface="Cambria Math"/>
                    <a:ea typeface="+mn-ea"/>
                    <a:cs typeface="+mn-cs"/>
                  </a:rPr>
                  <a:t>𝑃=1/𝑓=1/𝑑_𝑜 +1/𝑑_𝑖 </a:t>
                </a:r>
                <a:r>
                  <a:rPr lang="en-US" sz="1200" b="0" i="0" u="none" strike="noStrike" kern="1200" baseline="0" dirty="0" smtClean="0">
                    <a:solidFill>
                      <a:schemeClr val="tx1"/>
                    </a:solidFill>
                    <a:latin typeface="+mn-lt"/>
                    <a:ea typeface="+mn-ea"/>
                    <a:cs typeface="+mn-cs"/>
                  </a:rPr>
                  <a:t> as written earlier:</a:t>
                </a:r>
              </a:p>
              <a:p>
                <a:r>
                  <a:rPr lang="en-US" sz="1200" b="0" i="0" u="none" strike="noStrike" kern="1200" baseline="0" smtClean="0">
                    <a:solidFill>
                      <a:schemeClr val="tx1"/>
                    </a:solidFill>
                    <a:latin typeface="Cambria Math"/>
                    <a:ea typeface="+mn-ea"/>
                    <a:cs typeface="+mn-cs"/>
                  </a:rPr>
                  <a:t>𝑃=1/∞+1/(−0.185)</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Since </a:t>
                </a:r>
                <a:r>
                  <a:rPr lang="en-US" sz="1200" b="0" i="0" u="none" strike="noStrike" kern="1200" baseline="0" dirty="0" smtClean="0">
                    <a:solidFill>
                      <a:schemeClr val="tx1"/>
                    </a:solidFill>
                    <a:latin typeface="Cambria Math"/>
                    <a:ea typeface="+mn-ea"/>
                    <a:cs typeface="+mn-cs"/>
                  </a:rPr>
                  <a:t>1/∞=0</a:t>
                </a:r>
                <a:r>
                  <a:rPr lang="en-US" sz="1200" b="0" i="0" u="none" strike="noStrike" kern="1200" baseline="0" dirty="0" smtClean="0">
                    <a:solidFill>
                      <a:schemeClr val="tx1"/>
                    </a:solidFill>
                    <a:latin typeface="+mn-lt"/>
                    <a:ea typeface="+mn-ea"/>
                    <a:cs typeface="+mn-cs"/>
                  </a:rPr>
                  <a:t> , we obtain:</a:t>
                </a:r>
              </a:p>
              <a:p>
                <a:r>
                  <a:rPr lang="en-US" sz="1200" b="0" i="0" u="none" strike="noStrike" kern="1200" baseline="0" smtClean="0">
                    <a:solidFill>
                      <a:schemeClr val="tx1"/>
                    </a:solidFill>
                    <a:latin typeface="Cambria Math"/>
                    <a:ea typeface="+mn-ea"/>
                    <a:cs typeface="+mn-cs"/>
                  </a:rPr>
                  <a:t>𝑃=0−5.405 /𝑚=−5.41 𝐷</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63</a:t>
            </a:fld>
            <a:endParaRPr lang="en-US"/>
          </a:p>
        </p:txBody>
      </p:sp>
    </p:spTree>
    <p:extLst>
      <p:ext uri="{BB962C8B-B14F-4D97-AF65-F5344CB8AC3E}">
        <p14:creationId xmlns:p14="http://schemas.microsoft.com/office/powerpoint/2010/main" val="962070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Color vision</a:t>
            </a:r>
            <a:r>
              <a:rPr lang="en-US" baseline="0" dirty="0"/>
              <a:t> is actually much more complicated</a:t>
            </a:r>
          </a:p>
          <a:p>
            <a:endParaRPr lang="en-US" baseline="0" dirty="0"/>
          </a:p>
          <a:p>
            <a:r>
              <a:rPr lang="en-US" baseline="0" dirty="0"/>
              <a:t>And they say this just “happened”</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64</a:t>
            </a:fld>
            <a:endParaRPr lang="en-US"/>
          </a:p>
        </p:txBody>
      </p:sp>
    </p:spTree>
    <p:extLst>
      <p:ext uri="{BB962C8B-B14F-4D97-AF65-F5344CB8AC3E}">
        <p14:creationId xmlns:p14="http://schemas.microsoft.com/office/powerpoint/2010/main" val="1850119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65</a:t>
            </a:fld>
            <a:endParaRPr lang="en-US"/>
          </a:p>
        </p:txBody>
      </p:sp>
    </p:spTree>
    <p:extLst>
      <p:ext uri="{BB962C8B-B14F-4D97-AF65-F5344CB8AC3E}">
        <p14:creationId xmlns:p14="http://schemas.microsoft.com/office/powerpoint/2010/main" val="11720266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66</a:t>
            </a:fld>
            <a:endParaRPr lang="en-US"/>
          </a:p>
        </p:txBody>
      </p:sp>
    </p:spTree>
    <p:extLst>
      <p:ext uri="{BB962C8B-B14F-4D97-AF65-F5344CB8AC3E}">
        <p14:creationId xmlns:p14="http://schemas.microsoft.com/office/powerpoint/2010/main" val="35412092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67</a:t>
            </a:fld>
            <a:endParaRPr lang="en-US"/>
          </a:p>
        </p:txBody>
      </p:sp>
    </p:spTree>
    <p:extLst>
      <p:ext uri="{BB962C8B-B14F-4D97-AF65-F5344CB8AC3E}">
        <p14:creationId xmlns:p14="http://schemas.microsoft.com/office/powerpoint/2010/main" val="748341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68</a:t>
            </a:fld>
            <a:endParaRPr lang="en-US"/>
          </a:p>
        </p:txBody>
      </p:sp>
    </p:spTree>
    <p:extLst>
      <p:ext uri="{BB962C8B-B14F-4D97-AF65-F5344CB8AC3E}">
        <p14:creationId xmlns:p14="http://schemas.microsoft.com/office/powerpoint/2010/main" val="17629016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69</a:t>
            </a:fld>
            <a:endParaRPr lang="en-US"/>
          </a:p>
        </p:txBody>
      </p:sp>
    </p:spTree>
    <p:extLst>
      <p:ext uri="{BB962C8B-B14F-4D97-AF65-F5344CB8AC3E}">
        <p14:creationId xmlns:p14="http://schemas.microsoft.com/office/powerpoint/2010/main" val="3865569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70</a:t>
            </a:fld>
            <a:endParaRPr lang="en-US"/>
          </a:p>
        </p:txBody>
      </p:sp>
    </p:spTree>
    <p:extLst>
      <p:ext uri="{BB962C8B-B14F-4D97-AF65-F5344CB8AC3E}">
        <p14:creationId xmlns:p14="http://schemas.microsoft.com/office/powerpoint/2010/main" val="16606990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71</a:t>
            </a:fld>
            <a:endParaRPr lang="en-US"/>
          </a:p>
        </p:txBody>
      </p:sp>
    </p:spTree>
    <p:extLst>
      <p:ext uri="{BB962C8B-B14F-4D97-AF65-F5344CB8AC3E}">
        <p14:creationId xmlns:p14="http://schemas.microsoft.com/office/powerpoint/2010/main" val="37248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Have some polarizing filters</a:t>
            </a:r>
          </a:p>
          <a:p>
            <a:endParaRPr lang="en-US" dirty="0"/>
          </a:p>
          <a:p>
            <a:r>
              <a:rPr lang="en-US" dirty="0"/>
              <a:t>I = intensity</a:t>
            </a:r>
            <a:r>
              <a:rPr lang="en-US" baseline="0" dirty="0"/>
              <a:t> of light</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16</a:t>
            </a:fld>
            <a:endParaRPr lang="en-US"/>
          </a:p>
        </p:txBody>
      </p:sp>
    </p:spTree>
    <p:extLst>
      <p:ext uri="{BB962C8B-B14F-4D97-AF65-F5344CB8AC3E}">
        <p14:creationId xmlns:p14="http://schemas.microsoft.com/office/powerpoint/2010/main" val="312259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16.1</a:t>
            </a:r>
          </a:p>
          <a:p>
            <a:r>
              <a:rPr lang="en-US" dirty="0"/>
              <a:t>OpenStax College Physics 2e 25.1-25.2, 25.7</a:t>
            </a:r>
          </a:p>
        </p:txBody>
      </p:sp>
      <p:sp>
        <p:nvSpPr>
          <p:cNvPr id="4" name="Slide Number Placeholder 3"/>
          <p:cNvSpPr>
            <a:spLocks noGrp="1"/>
          </p:cNvSpPr>
          <p:nvPr>
            <p:ph type="sldNum" sz="quarter" idx="5"/>
          </p:nvPr>
        </p:nvSpPr>
        <p:spPr/>
        <p:txBody>
          <a:bodyPr/>
          <a:lstStyle/>
          <a:p>
            <a:fld id="{F3F94E99-6F5F-4211-B141-D8632B9383AD}" type="slidenum">
              <a:rPr lang="en-US" smtClean="0"/>
              <a:t>20</a:t>
            </a:fld>
            <a:endParaRPr lang="en-US"/>
          </a:p>
        </p:txBody>
      </p:sp>
    </p:spTree>
    <p:extLst>
      <p:ext uri="{BB962C8B-B14F-4D97-AF65-F5344CB8AC3E}">
        <p14:creationId xmlns:p14="http://schemas.microsoft.com/office/powerpoint/2010/main" val="329659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4D37-3669-19E6-0EE2-BBB117A9755F}"/>
              </a:ext>
            </a:extLst>
          </p:cNvPr>
          <p:cNvSpPr>
            <a:spLocks noGrp="1"/>
          </p:cNvSpPr>
          <p:nvPr>
            <p:ph type="ctrTitle"/>
          </p:nvPr>
        </p:nvSpPr>
        <p:spPr>
          <a:xfrm>
            <a:off x="1524000" y="1122363"/>
            <a:ext cx="9144000" cy="2387600"/>
          </a:xfrm>
        </p:spPr>
        <p:txBody>
          <a:bodyPr anchor="b"/>
          <a:lstStyle>
            <a:lvl1pPr algn="ctr">
              <a:defRPr sz="6000">
                <a:ln>
                  <a:solidFill>
                    <a:schemeClr val="tx1"/>
                  </a:solidFill>
                </a:ln>
                <a:solidFill>
                  <a:srgbClr val="FFFF00"/>
                </a:solidFill>
              </a:defRPr>
            </a:lvl1pPr>
          </a:lstStyle>
          <a:p>
            <a:r>
              <a:rPr lang="en-US" dirty="0"/>
              <a:t>Click to edit Master title style</a:t>
            </a:r>
          </a:p>
        </p:txBody>
      </p:sp>
      <p:sp>
        <p:nvSpPr>
          <p:cNvPr id="3" name="Subtitle 2">
            <a:extLst>
              <a:ext uri="{FF2B5EF4-FFF2-40B4-BE49-F238E27FC236}">
                <a16:creationId xmlns:a16="http://schemas.microsoft.com/office/drawing/2014/main" id="{5D8A8196-25B4-6390-53DE-94253B1AF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FD63E8-32CB-0D59-F1C2-B7503204568D}"/>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AB4652D6-BB8F-EF15-88FB-6673E203A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D69AE-FC96-E9C6-9BEC-1A3C7BADDBB4}"/>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5887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A3AF-07DF-AFF2-D50B-2D30852EC3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1F4CA-7B53-F152-9F95-F138A5C1C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4F7E8-D6AA-9F26-0672-D7976A697DC0}"/>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D94803E8-0DF2-CBE3-6FE3-E35F29D85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48BEF-88B1-F8CC-21E3-0CB9EF7091E1}"/>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87455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E1697-CD03-263B-D041-5A1A4C79DB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3772D0-8003-77DA-9E54-C143ABDF9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4B627-0272-9DA0-C14F-25341F91E6CA}"/>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19CD48A8-3492-BACC-DF8D-E31BA2E78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9D0F3-AD62-9BBC-8B85-94252296F147}"/>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90946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411480"/>
            <a:ext cx="12192000" cy="1435608"/>
          </a:xfrm>
        </p:spPr>
        <p:txBody>
          <a:bodyPr tIns="45720" anchor="b"/>
          <a:lstStyle>
            <a:lvl1pPr>
              <a:defRPr/>
            </a:lvl1pPr>
          </a:lstStyle>
          <a:p>
            <a:r>
              <a:rPr kumimoji="0" lang="en-US" dirty="0"/>
              <a:t>Click to edit Master title style</a:t>
            </a:r>
          </a:p>
        </p:txBody>
      </p:sp>
      <p:sp>
        <p:nvSpPr>
          <p:cNvPr id="3" name="Text Placeholder 2"/>
          <p:cNvSpPr>
            <a:spLocks noGrp="1"/>
          </p:cNvSpPr>
          <p:nvPr>
            <p:ph type="body" idx="1"/>
          </p:nvPr>
        </p:nvSpPr>
        <p:spPr>
          <a:xfrm>
            <a:off x="0" y="1855248"/>
            <a:ext cx="5996517" cy="659352"/>
          </a:xfrm>
        </p:spPr>
        <p:txBody>
          <a:bodyPr lIns="45720" tIns="0" rIns="45720" bIns="0" anchor="ctr">
            <a:noAutofit/>
          </a:bodyP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998632" cy="654844"/>
          </a:xfrm>
        </p:spPr>
        <p:txBody>
          <a:bodyPr lIns="45720" tIns="0" rIns="45720" bIns="0" anchor="ct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0" y="2514601"/>
            <a:ext cx="5996517" cy="3845720"/>
          </a:xfrm>
        </p:spPr>
        <p:txBody>
          <a:bodyPr tIns="0">
            <a:normAutofit/>
          </a:bodyPr>
          <a:lstStyle>
            <a:lvl1pPr>
              <a:defRPr sz="3200"/>
            </a:lvl1pPr>
            <a:lvl2pPr>
              <a:defRPr sz="3200"/>
            </a:lvl2pPr>
            <a:lvl3pPr>
              <a:defRPr sz="3200"/>
            </a:lvl3pPr>
            <a:lvl4pPr>
              <a:defRPr sz="3200"/>
            </a:lvl4pPr>
            <a:lvl5pPr>
              <a:defRPr sz="32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6193368" y="2514601"/>
            <a:ext cx="5998632" cy="3845720"/>
          </a:xfrm>
        </p:spPr>
        <p:txBody>
          <a:bodyPr tIns="0">
            <a:normAutofit/>
          </a:bodyPr>
          <a:lstStyle>
            <a:lvl1pPr>
              <a:defRPr sz="3200"/>
            </a:lvl1pPr>
            <a:lvl2pPr>
              <a:defRPr sz="3200"/>
            </a:lvl2pPr>
            <a:lvl3pPr>
              <a:defRPr sz="3200"/>
            </a:lvl3pPr>
            <a:lvl4pPr>
              <a:defRPr sz="3200"/>
            </a:lvl4pPr>
            <a:lvl5pPr>
              <a:defRPr sz="32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44B45952-26B9-4067-A843-59B0FB7AEB3A}" type="datetimeFigureOut">
              <a:rPr lang="en-US" smtClean="0"/>
              <a:pPr/>
              <a:t>7/31/2024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02D03-7A81-43CF-95D3-6BCA8CEA3437}" type="slidenum">
              <a:rPr lang="en-US" smtClean="0"/>
              <a:pPr/>
              <a:t>‹#›</a:t>
            </a:fld>
            <a:endParaRPr lang="en-US"/>
          </a:p>
        </p:txBody>
      </p:sp>
    </p:spTree>
    <p:extLst>
      <p:ext uri="{BB962C8B-B14F-4D97-AF65-F5344CB8AC3E}">
        <p14:creationId xmlns:p14="http://schemas.microsoft.com/office/powerpoint/2010/main" val="2378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rism with rainbow colors coming out of it&#10;&#10;Description automatically generated">
            <a:extLst>
              <a:ext uri="{FF2B5EF4-FFF2-40B4-BE49-F238E27FC236}">
                <a16:creationId xmlns:a16="http://schemas.microsoft.com/office/drawing/2014/main" id="{D6473581-F09A-2711-0E38-2B1BD0F2C7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3D06E7E3-048F-B628-B81B-B4EA4E59C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4035D-4578-7459-3536-0E7F0C4612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FBA09-CF91-1C0E-4D1C-252975E896B7}"/>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BE8CAFD0-3764-E256-28EF-05CCA0A03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88F75-690A-66FC-C410-E27D8ED8691C}"/>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62277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2B19-2364-478F-DE9B-A9C6D746666D}"/>
              </a:ext>
            </a:extLst>
          </p:cNvPr>
          <p:cNvSpPr>
            <a:spLocks noGrp="1"/>
          </p:cNvSpPr>
          <p:nvPr>
            <p:ph type="title"/>
          </p:nvPr>
        </p:nvSpPr>
        <p:spPr>
          <a:xfrm>
            <a:off x="831850" y="671513"/>
            <a:ext cx="10515600" cy="2852737"/>
          </a:xfrm>
        </p:spPr>
        <p:txBody>
          <a:bodyPr anchor="t" anchorCtr="0"/>
          <a:lstStyle>
            <a:lvl1pPr algn="ctr">
              <a:defRPr sz="6000">
                <a:ln>
                  <a:solidFill>
                    <a:schemeClr val="tx1"/>
                  </a:solidFill>
                </a:ln>
                <a:solidFill>
                  <a:srgbClr val="FFFF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A7476C7-DAA5-57AD-55E0-1B6EB03D0489}"/>
              </a:ext>
            </a:extLst>
          </p:cNvPr>
          <p:cNvSpPr>
            <a:spLocks noGrp="1"/>
          </p:cNvSpPr>
          <p:nvPr>
            <p:ph type="body" idx="1"/>
          </p:nvPr>
        </p:nvSpPr>
        <p:spPr>
          <a:xfrm>
            <a:off x="831850" y="4589463"/>
            <a:ext cx="10515600" cy="1500187"/>
          </a:xfrm>
        </p:spPr>
        <p:txBody>
          <a:bodyPr/>
          <a:lstStyle>
            <a:lvl1pPr marL="0" indent="0">
              <a:buNone/>
              <a:defRPr sz="2400">
                <a:solidFill>
                  <a:srgbClr val="FFFF00"/>
                </a:solidFill>
                <a:effectLst>
                  <a:glow rad="228600">
                    <a:schemeClr val="accent5">
                      <a:satMod val="175000"/>
                      <a:alpha val="40000"/>
                    </a:schemeClr>
                  </a:glow>
                </a:effectLs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714F666-839C-C9B5-7E2E-853D102592C1}"/>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23C8596B-E255-C3DD-98D0-D6AF1F848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17F47-7545-0717-B5AC-9782F9A17DDF}"/>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59513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prism with rainbow colors coming out of it&#10;&#10;Description automatically generated">
            <a:extLst>
              <a:ext uri="{FF2B5EF4-FFF2-40B4-BE49-F238E27FC236}">
                <a16:creationId xmlns:a16="http://schemas.microsoft.com/office/drawing/2014/main" id="{7332B67D-F582-E9CD-D834-6871FAD9BE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4CAAB559-1676-6011-5B94-3E698A8C294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F28CFB3-BE68-D95A-3D27-76F7A753EAB9}"/>
              </a:ext>
            </a:extLst>
          </p:cNvPr>
          <p:cNvSpPr>
            <a:spLocks noGrp="1"/>
          </p:cNvSpPr>
          <p:nvPr>
            <p:ph sz="half" idx="1"/>
          </p:nvPr>
        </p:nvSpPr>
        <p:spPr>
          <a:xfrm>
            <a:off x="-2" y="1325563"/>
            <a:ext cx="6019802" cy="5160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52E346-49ED-DDC6-2DA8-A925853A36BE}"/>
              </a:ext>
            </a:extLst>
          </p:cNvPr>
          <p:cNvSpPr>
            <a:spLocks noGrp="1"/>
          </p:cNvSpPr>
          <p:nvPr>
            <p:ph sz="half" idx="2"/>
          </p:nvPr>
        </p:nvSpPr>
        <p:spPr>
          <a:xfrm>
            <a:off x="6172200" y="1325563"/>
            <a:ext cx="6019800" cy="5160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8AC6156-467F-562C-8C41-BE0915DC8DD4}"/>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6" name="Footer Placeholder 5">
            <a:extLst>
              <a:ext uri="{FF2B5EF4-FFF2-40B4-BE49-F238E27FC236}">
                <a16:creationId xmlns:a16="http://schemas.microsoft.com/office/drawing/2014/main" id="{01A46982-8574-F82D-6A13-919992DFE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606D6-1318-C894-F706-BD14DE3E0626}"/>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148832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A prism with rainbow colors coming out of it&#10;&#10;Description automatically generated">
            <a:extLst>
              <a:ext uri="{FF2B5EF4-FFF2-40B4-BE49-F238E27FC236}">
                <a16:creationId xmlns:a16="http://schemas.microsoft.com/office/drawing/2014/main" id="{D0B4173E-5CA1-05DC-A53C-12E2F186C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3" name="Text Placeholder 2">
            <a:extLst>
              <a:ext uri="{FF2B5EF4-FFF2-40B4-BE49-F238E27FC236}">
                <a16:creationId xmlns:a16="http://schemas.microsoft.com/office/drawing/2014/main" id="{31019722-0EEE-8260-8983-6A742C8B86EC}"/>
              </a:ext>
            </a:extLst>
          </p:cNvPr>
          <p:cNvSpPr>
            <a:spLocks noGrp="1"/>
          </p:cNvSpPr>
          <p:nvPr>
            <p:ph type="body" idx="1"/>
          </p:nvPr>
        </p:nvSpPr>
        <p:spPr>
          <a:xfrm>
            <a:off x="0" y="1325563"/>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D371C8-FA24-3D69-BB8B-DF15A9E6BD75}"/>
              </a:ext>
            </a:extLst>
          </p:cNvPr>
          <p:cNvSpPr>
            <a:spLocks noGrp="1"/>
          </p:cNvSpPr>
          <p:nvPr>
            <p:ph sz="half" idx="2"/>
          </p:nvPr>
        </p:nvSpPr>
        <p:spPr>
          <a:xfrm>
            <a:off x="0" y="2149475"/>
            <a:ext cx="5997575"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71F4E3-6E6F-A13A-0C0A-DA0B2C1D5B50}"/>
              </a:ext>
            </a:extLst>
          </p:cNvPr>
          <p:cNvSpPr>
            <a:spLocks noGrp="1"/>
          </p:cNvSpPr>
          <p:nvPr>
            <p:ph type="body" sz="quarter" idx="3"/>
          </p:nvPr>
        </p:nvSpPr>
        <p:spPr>
          <a:xfrm>
            <a:off x="6172200" y="1325563"/>
            <a:ext cx="601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E39F40A-8028-656C-841E-97F781605586}"/>
              </a:ext>
            </a:extLst>
          </p:cNvPr>
          <p:cNvSpPr>
            <a:spLocks noGrp="1"/>
          </p:cNvSpPr>
          <p:nvPr>
            <p:ph sz="quarter" idx="4"/>
          </p:nvPr>
        </p:nvSpPr>
        <p:spPr>
          <a:xfrm>
            <a:off x="6172200" y="2149475"/>
            <a:ext cx="60198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E8CA56-C092-98E8-72DA-1AFDB2F46379}"/>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8" name="Footer Placeholder 7">
            <a:extLst>
              <a:ext uri="{FF2B5EF4-FFF2-40B4-BE49-F238E27FC236}">
                <a16:creationId xmlns:a16="http://schemas.microsoft.com/office/drawing/2014/main" id="{F5DD7ADE-254A-A1A7-4803-F741756F8B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A5DEED-D6AA-5C5F-E0B7-20480E19DC65}"/>
              </a:ext>
            </a:extLst>
          </p:cNvPr>
          <p:cNvSpPr>
            <a:spLocks noGrp="1"/>
          </p:cNvSpPr>
          <p:nvPr>
            <p:ph type="sldNum" sz="quarter" idx="12"/>
          </p:nvPr>
        </p:nvSpPr>
        <p:spPr/>
        <p:txBody>
          <a:bodyPr/>
          <a:lstStyle/>
          <a:p>
            <a:fld id="{357D5CCB-F911-42CF-82D7-5AC049A3575F}" type="slidenum">
              <a:rPr lang="en-US" smtClean="0"/>
              <a:t>‹#›</a:t>
            </a:fld>
            <a:endParaRPr lang="en-US"/>
          </a:p>
        </p:txBody>
      </p:sp>
      <p:sp>
        <p:nvSpPr>
          <p:cNvPr id="12" name="Title 1">
            <a:extLst>
              <a:ext uri="{FF2B5EF4-FFF2-40B4-BE49-F238E27FC236}">
                <a16:creationId xmlns:a16="http://schemas.microsoft.com/office/drawing/2014/main" id="{88C0A5A7-F51A-20BB-3242-D04E35CA6E80}"/>
              </a:ext>
            </a:extLst>
          </p:cNvPr>
          <p:cNvSpPr>
            <a:spLocks noGrp="1"/>
          </p:cNvSpPr>
          <p:nvPr>
            <p:ph type="title"/>
          </p:nvPr>
        </p:nvSpPr>
        <p:spPr>
          <a:xfrm>
            <a:off x="-1" y="0"/>
            <a:ext cx="12192001" cy="1325563"/>
          </a:xfrm>
        </p:spPr>
        <p:txBody>
          <a:bodyPr/>
          <a:lstStyle/>
          <a:p>
            <a:r>
              <a:rPr lang="en-US" dirty="0"/>
              <a:t>Click to edit Master title style</a:t>
            </a:r>
          </a:p>
        </p:txBody>
      </p:sp>
    </p:spTree>
    <p:extLst>
      <p:ext uri="{BB962C8B-B14F-4D97-AF65-F5344CB8AC3E}">
        <p14:creationId xmlns:p14="http://schemas.microsoft.com/office/powerpoint/2010/main" val="232134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rism with rainbow colors coming out of it&#10;&#10;Description automatically generated">
            <a:extLst>
              <a:ext uri="{FF2B5EF4-FFF2-40B4-BE49-F238E27FC236}">
                <a16:creationId xmlns:a16="http://schemas.microsoft.com/office/drawing/2014/main" id="{2A14098B-78BB-773C-A7B9-7A29EEADF3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AA45F444-93D1-F3B1-0EBA-666E6F375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8169F-A642-D536-4D75-B22D0EBFFDA2}"/>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4" name="Footer Placeholder 3">
            <a:extLst>
              <a:ext uri="{FF2B5EF4-FFF2-40B4-BE49-F238E27FC236}">
                <a16:creationId xmlns:a16="http://schemas.microsoft.com/office/drawing/2014/main" id="{0A7E5B1F-2327-BE2A-198B-B0CD8B3E03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4B2DB-377C-AE4E-A4CD-85A388262163}"/>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460462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6B2B9-4C10-5222-8FDC-7B8CDD77F161}"/>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3" name="Footer Placeholder 2">
            <a:extLst>
              <a:ext uri="{FF2B5EF4-FFF2-40B4-BE49-F238E27FC236}">
                <a16:creationId xmlns:a16="http://schemas.microsoft.com/office/drawing/2014/main" id="{1FB1FCA5-3DE6-6070-4E81-2A38F7806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36A1D-B407-9411-FC36-993C9255D139}"/>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0030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6B26-7EE9-31C1-55B0-E272BF37E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34CB3D-77B0-0189-E2BA-CA6CD56AE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97748C-F17E-0B54-F1B1-911B20204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35186-1A00-6F13-7C70-1F2E256E07F6}"/>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6" name="Footer Placeholder 5">
            <a:extLst>
              <a:ext uri="{FF2B5EF4-FFF2-40B4-BE49-F238E27FC236}">
                <a16:creationId xmlns:a16="http://schemas.microsoft.com/office/drawing/2014/main" id="{EBEC21DE-978A-72A1-0809-5B048DCF8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7C0D9-5F93-D4E4-4A08-4EB059C4B94D}"/>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195299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A5EE-9534-2159-1512-1A5968F9B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86335-27EF-CD0A-9045-E25759AB5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7C253-539C-EC18-23A3-9F99F2324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54048-B271-3B3E-1574-12C46957204F}"/>
              </a:ext>
            </a:extLst>
          </p:cNvPr>
          <p:cNvSpPr>
            <a:spLocks noGrp="1"/>
          </p:cNvSpPr>
          <p:nvPr>
            <p:ph type="dt" sz="half" idx="10"/>
          </p:nvPr>
        </p:nvSpPr>
        <p:spPr/>
        <p:txBody>
          <a:bodyPr/>
          <a:lstStyle/>
          <a:p>
            <a:fld id="{3D784BF0-437C-43D9-8FCC-461CAA1895C5}" type="datetimeFigureOut">
              <a:rPr lang="en-US" smtClean="0"/>
              <a:t>7/31/2024</a:t>
            </a:fld>
            <a:endParaRPr lang="en-US"/>
          </a:p>
        </p:txBody>
      </p:sp>
      <p:sp>
        <p:nvSpPr>
          <p:cNvPr id="6" name="Footer Placeholder 5">
            <a:extLst>
              <a:ext uri="{FF2B5EF4-FFF2-40B4-BE49-F238E27FC236}">
                <a16:creationId xmlns:a16="http://schemas.microsoft.com/office/drawing/2014/main" id="{2923C75E-4572-907A-82AA-E9E25DE1B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6B303-F9F5-19A3-75AC-785454671D76}"/>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76567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8B97E-CBAA-AF65-AC0E-9BBB49728D1D}"/>
              </a:ext>
            </a:extLst>
          </p:cNvPr>
          <p:cNvSpPr>
            <a:spLocks noGrp="1"/>
          </p:cNvSpPr>
          <p:nvPr>
            <p:ph type="title"/>
          </p:nvPr>
        </p:nvSpPr>
        <p:spPr>
          <a:xfrm>
            <a:off x="-1" y="0"/>
            <a:ext cx="121920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CA6AF-6D65-5782-90CF-FFB94B533AF5}"/>
              </a:ext>
            </a:extLst>
          </p:cNvPr>
          <p:cNvSpPr>
            <a:spLocks noGrp="1"/>
          </p:cNvSpPr>
          <p:nvPr>
            <p:ph type="body" idx="1"/>
          </p:nvPr>
        </p:nvSpPr>
        <p:spPr>
          <a:xfrm>
            <a:off x="-1" y="1325562"/>
            <a:ext cx="12192001" cy="516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A287AC-AAF9-339C-FD98-AF2B86D44DB8}"/>
              </a:ext>
            </a:extLst>
          </p:cNvPr>
          <p:cNvSpPr>
            <a:spLocks noGrp="1"/>
          </p:cNvSpPr>
          <p:nvPr>
            <p:ph type="dt" sz="half" idx="2"/>
          </p:nvPr>
        </p:nvSpPr>
        <p:spPr>
          <a:xfrm>
            <a:off x="-1" y="6492875"/>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784BF0-437C-43D9-8FCC-461CAA1895C5}" type="datetimeFigureOut">
              <a:rPr lang="en-US" smtClean="0"/>
              <a:t>7/31/2024</a:t>
            </a:fld>
            <a:endParaRPr lang="en-US"/>
          </a:p>
        </p:txBody>
      </p:sp>
      <p:sp>
        <p:nvSpPr>
          <p:cNvPr id="5" name="Footer Placeholder 4">
            <a:extLst>
              <a:ext uri="{FF2B5EF4-FFF2-40B4-BE49-F238E27FC236}">
                <a16:creationId xmlns:a16="http://schemas.microsoft.com/office/drawing/2014/main" id="{91EBAC2F-413D-A070-FE5A-3AC9A779F8FD}"/>
              </a:ext>
            </a:extLst>
          </p:cNvPr>
          <p:cNvSpPr>
            <a:spLocks noGrp="1"/>
          </p:cNvSpPr>
          <p:nvPr>
            <p:ph type="ftr" sz="quarter" idx="3"/>
          </p:nvPr>
        </p:nvSpPr>
        <p:spPr>
          <a:xfrm>
            <a:off x="4038599" y="6492875"/>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A9F86A3-800A-6E19-DF02-3C1BAC8CF1AE}"/>
              </a:ext>
            </a:extLst>
          </p:cNvPr>
          <p:cNvSpPr>
            <a:spLocks noGrp="1"/>
          </p:cNvSpPr>
          <p:nvPr>
            <p:ph type="sldNum" sz="quarter" idx="4"/>
          </p:nvPr>
        </p:nvSpPr>
        <p:spPr>
          <a:xfrm>
            <a:off x="9448800" y="648652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D5CCB-F911-42CF-82D7-5AC049A3575F}" type="slidenum">
              <a:rPr lang="en-US" smtClean="0"/>
              <a:t>‹#›</a:t>
            </a:fld>
            <a:endParaRPr lang="en-US"/>
          </a:p>
        </p:txBody>
      </p:sp>
    </p:spTree>
    <p:extLst>
      <p:ext uri="{BB962C8B-B14F-4D97-AF65-F5344CB8AC3E}">
        <p14:creationId xmlns:p14="http://schemas.microsoft.com/office/powerpoint/2010/main" val="2724969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ln>
            <a:solidFill>
              <a:schemeClr val="tx1"/>
            </a:solidFill>
          </a:ln>
          <a:solidFill>
            <a:srgbClr val="FFFF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org/details/books/physic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C6C9-6723-9D26-A1A4-76C8944A44F6}"/>
              </a:ext>
            </a:extLst>
          </p:cNvPr>
          <p:cNvSpPr>
            <a:spLocks noGrp="1"/>
          </p:cNvSpPr>
          <p:nvPr>
            <p:ph type="ctrTitle"/>
          </p:nvPr>
        </p:nvSpPr>
        <p:spPr/>
        <p:txBody>
          <a:bodyPr/>
          <a:lstStyle/>
          <a:p>
            <a:r>
              <a:rPr lang="en-US" dirty="0"/>
              <a:t>Electromagnetic Rays</a:t>
            </a:r>
          </a:p>
        </p:txBody>
      </p:sp>
      <p:sp>
        <p:nvSpPr>
          <p:cNvPr id="3" name="Subtitle 2">
            <a:extLst>
              <a:ext uri="{FF2B5EF4-FFF2-40B4-BE49-F238E27FC236}">
                <a16:creationId xmlns:a16="http://schemas.microsoft.com/office/drawing/2014/main" id="{C8F399BD-11D4-D1E4-39D1-9214ADB5505B}"/>
              </a:ext>
            </a:extLst>
          </p:cNvPr>
          <p:cNvSpPr>
            <a:spLocks noGrp="1"/>
          </p:cNvSpPr>
          <p:nvPr>
            <p:ph type="subTitle" idx="1"/>
          </p:nvPr>
        </p:nvSpPr>
        <p:spPr/>
        <p:txBody>
          <a:bodyPr/>
          <a:lstStyle/>
          <a:p>
            <a:r>
              <a:rPr lang="en-US" dirty="0"/>
              <a:t>High School Physics</a:t>
            </a:r>
          </a:p>
          <a:p>
            <a:r>
              <a:rPr lang="en-US" dirty="0"/>
              <a:t>Unit 11</a:t>
            </a:r>
          </a:p>
        </p:txBody>
      </p:sp>
    </p:spTree>
    <p:extLst>
      <p:ext uri="{BB962C8B-B14F-4D97-AF65-F5344CB8AC3E}">
        <p14:creationId xmlns:p14="http://schemas.microsoft.com/office/powerpoint/2010/main" val="13761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BAEE-7970-22D6-1639-826E812A4A9E}"/>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C5736C51-9342-0187-60D4-304460406DC4}"/>
              </a:ext>
            </a:extLst>
          </p:cNvPr>
          <p:cNvSpPr>
            <a:spLocks noGrp="1"/>
          </p:cNvSpPr>
          <p:nvPr>
            <p:ph sz="half" idx="1"/>
          </p:nvPr>
        </p:nvSpPr>
        <p:spPr/>
        <p:txBody>
          <a:bodyPr/>
          <a:lstStyle/>
          <a:p>
            <a:r>
              <a:rPr lang="en-US" dirty="0"/>
              <a:t>The Bohr model only works for hydrogen</a:t>
            </a:r>
          </a:p>
          <a:p>
            <a:r>
              <a:rPr lang="en-US" dirty="0"/>
              <a:t>De Broglie model</a:t>
            </a:r>
          </a:p>
          <a:p>
            <a:pPr lvl="1"/>
            <a:r>
              <a:rPr lang="en-US" dirty="0"/>
              <a:t>Electrons behave like waves with a set wavelength</a:t>
            </a:r>
          </a:p>
          <a:p>
            <a:pPr lvl="1"/>
            <a:r>
              <a:rPr lang="en-US" dirty="0"/>
              <a:t>Each electron orbits the nucleus in standing waves</a:t>
            </a:r>
          </a:p>
          <a:p>
            <a:pPr lvl="1"/>
            <a:r>
              <a:rPr lang="en-US" dirty="0"/>
              <a:t>This allows for orbitals in more complicated atoms </a:t>
            </a:r>
          </a:p>
        </p:txBody>
      </p:sp>
      <p:pic>
        <p:nvPicPr>
          <p:cNvPr id="5" name="Google Shape;129;p19" descr="Part (a) shows standing waves on a string. With wave representing an electron parts (b) and (c) show allowed orbit (constructive interference) and forbidden orbit (destructive interference) respectively. The figure also shows equations—constructive interference occurs when 2πr=nλ where r is orbit radius and n is an integer and destructive interference occurs when 2πr’≠nλ’ where r’ is orbit radius and n is an integer.">
            <a:extLst>
              <a:ext uri="{FF2B5EF4-FFF2-40B4-BE49-F238E27FC236}">
                <a16:creationId xmlns:a16="http://schemas.microsoft.com/office/drawing/2014/main" id="{C50842F9-6701-4CBB-EDA1-062C08CC35CA}"/>
              </a:ext>
            </a:extLst>
          </p:cNvPr>
          <p:cNvPicPr preferRelativeResize="0">
            <a:picLocks noGrp="1"/>
          </p:cNvPicPr>
          <p:nvPr/>
        </p:nvPicPr>
        <p:blipFill rotWithShape="1">
          <a:blip r:embed="rId2">
            <a:alphaModFix/>
          </a:blip>
          <a:srcRect l="-209" t="36611" r="50671" b="8036"/>
          <a:stretch/>
        </p:blipFill>
        <p:spPr>
          <a:xfrm>
            <a:off x="6172202" y="1325563"/>
            <a:ext cx="3831527" cy="2640013"/>
          </a:xfrm>
          <a:prstGeom prst="rect">
            <a:avLst/>
          </a:prstGeom>
          <a:noFill/>
          <a:ln>
            <a:noFill/>
          </a:ln>
        </p:spPr>
      </p:pic>
      <p:pic>
        <p:nvPicPr>
          <p:cNvPr id="6" name="Google Shape;129;p19" descr="Part (a) shows standing waves on a string. With wave representing an electron parts (b) and (c) show allowed orbit (constructive interference) and forbidden orbit (destructive interference) respectively. The figure also shows equations—constructive interference occurs when 2πr=nλ where r is orbit radius and n is an integer and destructive interference occurs when 2πr’≠nλ’ where r’ is orbit radius and n is an integer.">
            <a:extLst>
              <a:ext uri="{FF2B5EF4-FFF2-40B4-BE49-F238E27FC236}">
                <a16:creationId xmlns:a16="http://schemas.microsoft.com/office/drawing/2014/main" id="{3EAEEDFC-D06D-31FA-893A-7DA13F0C4CE0}"/>
              </a:ext>
            </a:extLst>
          </p:cNvPr>
          <p:cNvPicPr preferRelativeResize="0">
            <a:picLocks noGrp="1"/>
          </p:cNvPicPr>
          <p:nvPr/>
        </p:nvPicPr>
        <p:blipFill rotWithShape="1">
          <a:blip r:embed="rId2">
            <a:alphaModFix/>
          </a:blip>
          <a:srcRect l="48657" t="33345" r="-276" b="6566"/>
          <a:stretch/>
        </p:blipFill>
        <p:spPr>
          <a:xfrm>
            <a:off x="8443096" y="4160520"/>
            <a:ext cx="3748904" cy="2640014"/>
          </a:xfrm>
          <a:prstGeom prst="rect">
            <a:avLst/>
          </a:prstGeom>
          <a:noFill/>
          <a:ln>
            <a:noFill/>
          </a:ln>
        </p:spPr>
      </p:pic>
      <p:pic>
        <p:nvPicPr>
          <p:cNvPr id="9" name="Google Shape;136;p20" descr="The figure shows two circular orbits representing third and fourth allowed orbits with three and four wavelengths respectively.">
            <a:extLst>
              <a:ext uri="{FF2B5EF4-FFF2-40B4-BE49-F238E27FC236}">
                <a16:creationId xmlns:a16="http://schemas.microsoft.com/office/drawing/2014/main" id="{6DF980EC-4F44-16BE-1845-121D4C4A308C}"/>
              </a:ext>
            </a:extLst>
          </p:cNvPr>
          <p:cNvPicPr preferRelativeResize="0">
            <a:picLocks noGrp="1"/>
          </p:cNvPicPr>
          <p:nvPr/>
        </p:nvPicPr>
        <p:blipFill rotWithShape="1">
          <a:blip r:embed="rId3">
            <a:alphaModFix/>
          </a:blip>
          <a:srcRect t="-9796" b="-9795"/>
          <a:stretch/>
        </p:blipFill>
        <p:spPr>
          <a:xfrm>
            <a:off x="5755611" y="3906043"/>
            <a:ext cx="2332354" cy="3040325"/>
          </a:xfrm>
          <a:prstGeom prst="rect">
            <a:avLst/>
          </a:prstGeom>
          <a:noFill/>
          <a:ln>
            <a:noFill/>
          </a:ln>
        </p:spPr>
      </p:pic>
    </p:spTree>
    <p:extLst>
      <p:ext uri="{BB962C8B-B14F-4D97-AF65-F5344CB8AC3E}">
        <p14:creationId xmlns:p14="http://schemas.microsoft.com/office/powerpoint/2010/main" val="22543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26"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6" presetClass="entr" presetSubtype="2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CD88-8665-0BFC-9E6E-40B77480D221}"/>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70324417-E662-F6DE-4288-5982988B8321}"/>
              </a:ext>
            </a:extLst>
          </p:cNvPr>
          <p:cNvSpPr>
            <a:spLocks noGrp="1"/>
          </p:cNvSpPr>
          <p:nvPr>
            <p:ph sz="half" idx="1"/>
          </p:nvPr>
        </p:nvSpPr>
        <p:spPr/>
        <p:txBody>
          <a:bodyPr/>
          <a:lstStyle/>
          <a:p>
            <a:r>
              <a:rPr lang="en-US" dirty="0"/>
              <a:t>Each element has its own spectrum</a:t>
            </a:r>
          </a:p>
          <a:p>
            <a:endParaRPr lang="en-US" dirty="0"/>
          </a:p>
          <a:p>
            <a:r>
              <a:rPr lang="en-US" dirty="0"/>
              <a:t>Astronomers can look at the spectrum from a star (emission spectrum) and determine the atoms that the star is made of</a:t>
            </a:r>
          </a:p>
          <a:p>
            <a:pPr lvl="1"/>
            <a:r>
              <a:rPr lang="en-US" dirty="0"/>
              <a:t>Or they can look at light coming through the atmosphere of a planet and look at the absorption spectrum to see what it is made of</a:t>
            </a:r>
          </a:p>
        </p:txBody>
      </p:sp>
      <p:pic>
        <p:nvPicPr>
          <p:cNvPr id="2050" name="Picture 2">
            <a:extLst>
              <a:ext uri="{FF2B5EF4-FFF2-40B4-BE49-F238E27FC236}">
                <a16:creationId xmlns:a16="http://schemas.microsoft.com/office/drawing/2014/main" id="{297F1E32-163D-62C2-1BA4-68D88291CDB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19757"/>
          <a:stretch/>
        </p:blipFill>
        <p:spPr bwMode="auto">
          <a:xfrm>
            <a:off x="6150921" y="1520031"/>
            <a:ext cx="6041079" cy="496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3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5F0A-E7DD-4F64-DF40-6F7C0DFD3932}"/>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BFE2A0-06D9-24B7-B43B-152BDFC4EC44}"/>
                  </a:ext>
                </a:extLst>
              </p:cNvPr>
              <p:cNvSpPr>
                <a:spLocks noGrp="1"/>
              </p:cNvSpPr>
              <p:nvPr>
                <p:ph idx="1"/>
              </p:nvPr>
            </p:nvSpPr>
            <p:spPr/>
            <p:txBody>
              <a:bodyPr/>
              <a:lstStyle/>
              <a:p>
                <a:r>
                  <a:rPr lang="en-US" dirty="0"/>
                  <a:t>Visible Light</a:t>
                </a:r>
              </a:p>
              <a:p>
                <a:pPr lvl="1"/>
                <a:r>
                  <a:rPr lang="en-US" dirty="0"/>
                  <a:t>Between </a:t>
                </a:r>
                <a14:m>
                  <m:oMath xmlns:m="http://schemas.openxmlformats.org/officeDocument/2006/math">
                    <m:r>
                      <a:rPr lang="en-US" b="0" i="1" smtClean="0">
                        <a:latin typeface="Cambria Math" panose="02040503050406030204" pitchFamily="18" charset="0"/>
                      </a:rPr>
                      <m:t>4.0×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r>
                      <a:rPr lang="en-US" b="0" i="1" smtClean="0">
                        <a:latin typeface="Cambria Math" panose="02040503050406030204" pitchFamily="18" charset="0"/>
                      </a:rPr>
                      <m:t> </m:t>
                    </m:r>
                    <m:r>
                      <a:rPr lang="en-US" b="0" i="1" smtClean="0">
                        <a:latin typeface="Cambria Math" panose="02040503050406030204" pitchFamily="18" charset="0"/>
                      </a:rPr>
                      <m:t>𝐻𝑧</m:t>
                    </m:r>
                  </m:oMath>
                </a14:m>
                <a:r>
                  <a:rPr lang="en-US" dirty="0"/>
                  <a:t> and </a:t>
                </a:r>
                <a14:m>
                  <m:oMath xmlns:m="http://schemas.openxmlformats.org/officeDocument/2006/math">
                    <m:r>
                      <a:rPr lang="en-US" b="0" i="1" smtClean="0">
                        <a:latin typeface="Cambria Math" panose="02040503050406030204" pitchFamily="18" charset="0"/>
                      </a:rPr>
                      <m:t>7.9×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r>
                      <a:rPr lang="en-US" b="0" i="1" smtClean="0">
                        <a:latin typeface="Cambria Math" panose="02040503050406030204" pitchFamily="18" charset="0"/>
                      </a:rPr>
                      <m:t> </m:t>
                    </m:r>
                    <m:r>
                      <a:rPr lang="en-US" b="0" i="1" smtClean="0">
                        <a:latin typeface="Cambria Math" panose="02040503050406030204" pitchFamily="18" charset="0"/>
                      </a:rPr>
                      <m:t>𝐻𝑧</m:t>
                    </m:r>
                  </m:oMath>
                </a14:m>
                <a:endParaRPr lang="en-US" dirty="0"/>
              </a:p>
              <a:p>
                <a:pPr lvl="1"/>
                <a:r>
                  <a:rPr lang="en-US" dirty="0"/>
                  <a:t>Usually by wavelength</a:t>
                </a:r>
              </a:p>
              <a:p>
                <a:pPr lvl="2"/>
                <a:r>
                  <a:rPr lang="en-US" dirty="0"/>
                  <a:t>750 nm (end of red)</a:t>
                </a:r>
              </a:p>
              <a:p>
                <a:pPr lvl="2"/>
                <a:r>
                  <a:rPr lang="en-US" dirty="0"/>
                  <a:t>380 nm (end of violet)</a:t>
                </a:r>
              </a:p>
            </p:txBody>
          </p:sp>
        </mc:Choice>
        <mc:Fallback xmlns="">
          <p:sp>
            <p:nvSpPr>
              <p:cNvPr id="3" name="Content Placeholder 2">
                <a:extLst>
                  <a:ext uri="{FF2B5EF4-FFF2-40B4-BE49-F238E27FC236}">
                    <a16:creationId xmlns:a16="http://schemas.microsoft.com/office/drawing/2014/main" id="{BBBFE2A0-06D9-24B7-B43B-152BDFC4EC44}"/>
                  </a:ext>
                </a:extLst>
              </p:cNvPr>
              <p:cNvSpPr>
                <a:spLocks noGrp="1" noRot="1" noChangeAspect="1" noMove="1" noResize="1" noEditPoints="1" noAdjustHandles="1" noChangeArrowheads="1" noChangeShapeType="1" noTextEdit="1"/>
              </p:cNvSpPr>
              <p:nvPr>
                <p:ph idx="1"/>
              </p:nvPr>
            </p:nvSpPr>
            <p:spPr>
              <a:blipFill>
                <a:blip r:embed="rId2"/>
                <a:stretch>
                  <a:fillRect l="-1500" t="-3424"/>
                </a:stretch>
              </a:blipFill>
            </p:spPr>
            <p:txBody>
              <a:bodyPr/>
              <a:lstStyle/>
              <a:p>
                <a:r>
                  <a:rPr lang="en-US">
                    <a:noFill/>
                  </a:rPr>
                  <a:t> </a:t>
                </a:r>
              </a:p>
            </p:txBody>
          </p:sp>
        </mc:Fallback>
      </mc:AlternateContent>
      <p:pic>
        <p:nvPicPr>
          <p:cNvPr id="5" name="Google Shape;80;p12" descr="This diagram focuses on the visible section of the electromagnetic spectrum. A horizontal arrow represents wavelengths of light decreasing from left to right. The arrow is calibrated with numbers ranging from 800 on the left to 300 on the right, and the line is labeled with the Greek letter lambda, followed by the letters n m in parentheses. Above the arrow is a colored band stretching from about 760 up to about 420. The band, labeled as “Visible light”, shows colors labeled as “Red”, “Orange”, “Yellow”, “Green”, “Blue”, and “Violet”. To the left of the band is a region labeled as “Infrared”, above the 800 mark. To the right of the band is a region labeled as “Ultraviolet”, above the 300 mark.">
            <a:extLst>
              <a:ext uri="{FF2B5EF4-FFF2-40B4-BE49-F238E27FC236}">
                <a16:creationId xmlns:a16="http://schemas.microsoft.com/office/drawing/2014/main" id="{EF80E4A4-7524-1E61-D26C-169760076D02}"/>
              </a:ext>
            </a:extLst>
          </p:cNvPr>
          <p:cNvPicPr preferRelativeResize="0">
            <a:picLocks noGrp="1"/>
          </p:cNvPicPr>
          <p:nvPr>
            <p:ph sz="half" idx="4294967295"/>
          </p:nvPr>
        </p:nvPicPr>
        <p:blipFill rotWithShape="1">
          <a:blip r:embed="rId3">
            <a:alphaModFix/>
          </a:blip>
          <a:srcRect t="-31476" b="-31475"/>
          <a:stretch/>
        </p:blipFill>
        <p:spPr>
          <a:xfrm>
            <a:off x="1997393" y="3213341"/>
            <a:ext cx="8392477" cy="3644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7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E74F-888E-6FC4-C596-2131E98016A3}"/>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7E590F-F17A-6710-489B-79AF649232F0}"/>
                  </a:ext>
                </a:extLst>
              </p:cNvPr>
              <p:cNvSpPr>
                <a:spLocks noGrp="1"/>
              </p:cNvSpPr>
              <p:nvPr>
                <p:ph idx="1"/>
              </p:nvPr>
            </p:nvSpPr>
            <p:spPr/>
            <p:txBody>
              <a:bodyPr/>
              <a:lstStyle/>
              <a:p>
                <a:r>
                  <a:rPr lang="en-US" dirty="0"/>
                  <a:t>Speed of light in a vacuum (space)</a:t>
                </a:r>
              </a:p>
              <a:p>
                <a:pPr lvl="1"/>
                <a14:m>
                  <m:oMath xmlns:m="http://schemas.openxmlformats.org/officeDocument/2006/math">
                    <m:r>
                      <a:rPr lang="en-US" b="0" i="1" smtClean="0">
                        <a:latin typeface="Cambria Math" panose="02040503050406030204" pitchFamily="18" charset="0"/>
                      </a:rPr>
                      <m:t>3.00×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a:p>
                <a:pPr lvl="1"/>
                <a:endParaRPr lang="en-US" dirty="0"/>
              </a:p>
              <a:p>
                <a:pPr lvl="1"/>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𝜆</m:t>
                    </m:r>
                  </m:oMath>
                </a14:m>
                <a:endParaRPr lang="en-US" dirty="0"/>
              </a:p>
              <a:p>
                <a:pPr lvl="1"/>
                <a:endParaRPr lang="en-US" dirty="0"/>
              </a:p>
              <a:p>
                <a:r>
                  <a:rPr lang="en-US" dirty="0"/>
                  <a:t>When light travels through a material it slows down due to the absorption and reemission of the photons</a:t>
                </a:r>
              </a:p>
            </p:txBody>
          </p:sp>
        </mc:Choice>
        <mc:Fallback xmlns="">
          <p:sp>
            <p:nvSpPr>
              <p:cNvPr id="3" name="Content Placeholder 2">
                <a:extLst>
                  <a:ext uri="{FF2B5EF4-FFF2-40B4-BE49-F238E27FC236}">
                    <a16:creationId xmlns:a16="http://schemas.microsoft.com/office/drawing/2014/main" id="{AD7E590F-F17A-6710-489B-79AF649232F0}"/>
                  </a:ext>
                </a:extLst>
              </p:cNvPr>
              <p:cNvSpPr>
                <a:spLocks noGrp="1" noRot="1" noChangeAspect="1" noMove="1" noResize="1" noEditPoints="1" noAdjustHandles="1" noChangeArrowheads="1" noChangeShapeType="1" noTextEdit="1"/>
              </p:cNvSpPr>
              <p:nvPr>
                <p:ph idx="1"/>
              </p:nvPr>
            </p:nvSpPr>
            <p:spPr>
              <a:blipFill>
                <a:blip r:embed="rId2"/>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10895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p:sp>
        <p:nvSpPr>
          <p:cNvPr id="3" name="Content Placeholder 2"/>
          <p:cNvSpPr>
            <a:spLocks noGrp="1"/>
          </p:cNvSpPr>
          <p:nvPr>
            <p:ph sz="half" idx="1"/>
          </p:nvPr>
        </p:nvSpPr>
        <p:spPr/>
        <p:txBody>
          <a:bodyPr/>
          <a:lstStyle/>
          <a:p>
            <a:r>
              <a:rPr lang="en-US" dirty="0"/>
              <a:t>Linearly polarized light vibrates in only one direction</a:t>
            </a:r>
          </a:p>
          <a:p>
            <a:endParaRPr lang="en-US" dirty="0"/>
          </a:p>
          <a:p>
            <a:r>
              <a:rPr lang="en-US" dirty="0"/>
              <a:t>Common non-polarized light vibrates in all directions perpendicular to the direction of travel.</a:t>
            </a:r>
          </a:p>
        </p:txBody>
      </p:sp>
      <p:pic>
        <p:nvPicPr>
          <p:cNvPr id="5" name="Content Placeholder 4" descr="F24.19.jpg"/>
          <p:cNvPicPr>
            <a:picLocks noGrp="1" noChangeAspect="1"/>
          </p:cNvPicPr>
          <p:nvPr>
            <p:ph sz="half" idx="2"/>
          </p:nvPr>
        </p:nvPicPr>
        <p:blipFill>
          <a:blip r:embed="rId3" cstate="print"/>
          <a:stretch>
            <a:fillRect/>
          </a:stretch>
        </p:blipFill>
        <p:spPr>
          <a:xfrm>
            <a:off x="7473817" y="0"/>
            <a:ext cx="396868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17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How to make EM waves polarized</a:t>
                </a:r>
              </a:p>
              <a:p>
                <a:pPr lvl="1"/>
                <a:r>
                  <a:rPr lang="en-US" dirty="0"/>
                  <a:t>Straight wire antenna</a:t>
                </a:r>
              </a:p>
              <a:p>
                <a:pPr lvl="1"/>
                <a:r>
                  <a:rPr lang="en-US" dirty="0"/>
                  <a:t>Reflections of flat surfaces</a:t>
                </a:r>
              </a:p>
              <a:p>
                <a:pPr lvl="1"/>
                <a:r>
                  <a:rPr lang="en-US" dirty="0"/>
                  <a:t>Passing through a polarizing material</a:t>
                </a:r>
              </a:p>
              <a:p>
                <a:r>
                  <a:rPr lang="en-US" dirty="0"/>
                  <a:t>Polarizing materials	</a:t>
                </a:r>
              </a:p>
              <a:p>
                <a:pPr lvl="1"/>
                <a:r>
                  <a:rPr lang="en-US" dirty="0"/>
                  <a:t>Light is polarized along the transmission axis</a:t>
                </a:r>
              </a:p>
              <a:p>
                <a:pPr lvl="1"/>
                <a:r>
                  <a:rPr lang="en-US" dirty="0"/>
                  <a:t>All components of the wave are absorbed except the components parallel to the transmission axis</a:t>
                </a:r>
              </a:p>
              <a:p>
                <a:pPr lvl="1"/>
                <a:r>
                  <a:rPr lang="en-US" dirty="0"/>
                  <a:t>Since </a:t>
                </a:r>
                <a:r>
                  <a:rPr lang="en-US" dirty="0" err="1"/>
                  <a:t>unpolarized</a:t>
                </a:r>
                <a:r>
                  <a:rPr lang="en-US" dirty="0"/>
                  <a:t> light vibrates equally in all directions, the polarizing material absorbs ½ the light. </a:t>
                </a:r>
              </a:p>
              <a:p>
                <a:pPr lvl="1"/>
                <a14:m>
                  <m:oMath xmlns:m="http://schemas.openxmlformats.org/officeDocument/2006/math">
                    <m:r>
                      <a:rPr lang="en-US" i="1" dirty="0" smtClean="0">
                        <a:latin typeface="Cambria Math"/>
                      </a:rPr>
                      <m:t>𝐼</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sSub>
                      <m:sSubPr>
                        <m:ctrlPr>
                          <a:rPr lang="en-US" b="0" i="1" dirty="0" smtClean="0">
                            <a:latin typeface="Cambria Math" panose="02040503050406030204" pitchFamily="18" charset="0"/>
                          </a:rPr>
                        </m:ctrlPr>
                      </m:sSubPr>
                      <m:e>
                        <m:r>
                          <a:rPr lang="en-US" i="1" dirty="0" smtClean="0">
                            <a:latin typeface="Cambria Math"/>
                          </a:rPr>
                          <m:t>𝐼</m:t>
                        </m:r>
                      </m:e>
                      <m:sub>
                        <m:r>
                          <a:rPr lang="en-US" b="0" i="1" dirty="0" smtClean="0">
                            <a:latin typeface="Cambria Math"/>
                          </a:rPr>
                          <m:t>0</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pic>
        <p:nvPicPr>
          <p:cNvPr id="4" name="Google Shape;122;p18" descr="This figure has two panels arranged side by side. The left panel, labeled “(a)”, shows a hand holding one end of a wave moving in a vertical plane and passing through a vertically oriented slit. Next to the hand is a double-headed vertical arrow labeled “Direction of polarization”. The right panel, labeled “(b)”, shows a hand holding one end of a wave moving in a horizontal plane and passing through a horizontally oriented slit. Next to the hand is a double-headed horizontal arrow labeled “Direction of polarization.">
            <a:extLst>
              <a:ext uri="{FF2B5EF4-FFF2-40B4-BE49-F238E27FC236}">
                <a16:creationId xmlns:a16="http://schemas.microsoft.com/office/drawing/2014/main" id="{E4414CB2-E928-AD3F-9111-25E066C1F8DB}"/>
              </a:ext>
            </a:extLst>
          </p:cNvPr>
          <p:cNvPicPr preferRelativeResize="0">
            <a:picLocks noGrp="1"/>
          </p:cNvPicPr>
          <p:nvPr/>
        </p:nvPicPr>
        <p:blipFill rotWithShape="1">
          <a:blip r:embed="rId4">
            <a:alphaModFix/>
          </a:blip>
          <a:srcRect l="3" r="5240"/>
          <a:stretch/>
        </p:blipFill>
        <p:spPr>
          <a:xfrm>
            <a:off x="6497052" y="1"/>
            <a:ext cx="5694947" cy="3432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1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p:sp>
        <p:nvSpPr>
          <p:cNvPr id="3" name="Content Placeholder 2"/>
          <p:cNvSpPr>
            <a:spLocks noGrp="1"/>
          </p:cNvSpPr>
          <p:nvPr>
            <p:ph idx="1"/>
          </p:nvPr>
        </p:nvSpPr>
        <p:spPr>
          <a:xfrm>
            <a:off x="-1" y="1325562"/>
            <a:ext cx="12192001" cy="5532438"/>
          </a:xfrm>
        </p:spPr>
        <p:txBody>
          <a:bodyPr>
            <a:normAutofit fontScale="92500" lnSpcReduction="10000"/>
          </a:bodyPr>
          <a:lstStyle/>
          <a:p>
            <a:r>
              <a:rPr lang="en-US" dirty="0"/>
              <a:t>Uses of polarization</a:t>
            </a:r>
          </a:p>
          <a:p>
            <a:pPr lvl="1"/>
            <a:r>
              <a:rPr lang="en-US" dirty="0"/>
              <a:t>Sunglasses</a:t>
            </a:r>
          </a:p>
          <a:p>
            <a:pPr lvl="2"/>
            <a:r>
              <a:rPr lang="en-US" dirty="0"/>
              <a:t>Automatically cuts light intensity in half</a:t>
            </a:r>
          </a:p>
          <a:p>
            <a:pPr lvl="2"/>
            <a:r>
              <a:rPr lang="en-US" dirty="0"/>
              <a:t>Often the sunlight is reflected off of flat surfaces like water, roads, car windshields, etc.  With the correct polarization, the sunglasses can eliminate most of those waves.</a:t>
            </a:r>
          </a:p>
          <a:p>
            <a:pPr lvl="1"/>
            <a:r>
              <a:rPr lang="en-US" dirty="0"/>
              <a:t>3-D movies</a:t>
            </a:r>
          </a:p>
          <a:p>
            <a:pPr lvl="2"/>
            <a:r>
              <a:rPr lang="en-US" dirty="0"/>
              <a:t>Cameras are side-by-side.</a:t>
            </a:r>
          </a:p>
          <a:p>
            <a:pPr lvl="2"/>
            <a:r>
              <a:rPr lang="en-US" dirty="0"/>
              <a:t>The movies is projected by two projectors side by side, but polarized at 90°.</a:t>
            </a:r>
          </a:p>
          <a:p>
            <a:pPr lvl="2"/>
            <a:r>
              <a:rPr lang="en-US" dirty="0"/>
              <a:t>The audience wears glasses that have the same polarization so the right eye only sees the right camera and the left eye only sees the left camera.</a:t>
            </a:r>
          </a:p>
          <a:p>
            <a:pPr lvl="1"/>
            <a:r>
              <a:rPr lang="en-US" dirty="0"/>
              <a:t>LCD</a:t>
            </a:r>
          </a:p>
          <a:p>
            <a:pPr lvl="2"/>
            <a:r>
              <a:rPr lang="en-US" dirty="0"/>
              <a:t>Voltage changes the direction of the LCD polarization.  The pixels turned on are transmitted (parallel), the pixel turned off are not transmitted (perpendicular).</a:t>
            </a:r>
          </a:p>
        </p:txBody>
      </p:sp>
    </p:spTree>
    <p:extLst>
      <p:ext uri="{BB962C8B-B14F-4D97-AF65-F5344CB8AC3E}">
        <p14:creationId xmlns:p14="http://schemas.microsoft.com/office/powerpoint/2010/main" val="174205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9620-C06D-0AAF-3669-BF47F837CA43}"/>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B7FF4E6A-0979-7258-8A0F-64196A188F5A}"/>
              </a:ext>
            </a:extLst>
          </p:cNvPr>
          <p:cNvSpPr>
            <a:spLocks noGrp="1"/>
          </p:cNvSpPr>
          <p:nvPr>
            <p:ph idx="1"/>
          </p:nvPr>
        </p:nvSpPr>
        <p:spPr/>
        <p:txBody>
          <a:bodyPr/>
          <a:lstStyle/>
          <a:p>
            <a:r>
              <a:rPr lang="en-US" dirty="0"/>
              <a:t>Polarizing filter on a camera can removed the reflected polarized light glare.</a:t>
            </a:r>
          </a:p>
          <a:p>
            <a:r>
              <a:rPr lang="en-US" dirty="0"/>
              <a:t>(a) without polarizing filter (b) with polarizing filter</a:t>
            </a:r>
          </a:p>
        </p:txBody>
      </p:sp>
      <p:pic>
        <p:nvPicPr>
          <p:cNvPr id="4" name="Google Shape;129;p19" descr="This figure shows two photographs arranged side by side. The left photograph, labeled “(a)”, shows a river bed that looks hazy because of interfering gray and white patches. The right photograph, labeled “(b)”, shows the same area of the river bed with almost no interfering gray patches, so that the pebbles on the bed are clearly visible.">
            <a:extLst>
              <a:ext uri="{FF2B5EF4-FFF2-40B4-BE49-F238E27FC236}">
                <a16:creationId xmlns:a16="http://schemas.microsoft.com/office/drawing/2014/main" id="{BF0E0525-2F42-BF72-A4E9-3BA1637CBC54}"/>
              </a:ext>
            </a:extLst>
          </p:cNvPr>
          <p:cNvPicPr preferRelativeResize="0">
            <a:picLocks noGrp="1"/>
          </p:cNvPicPr>
          <p:nvPr/>
        </p:nvPicPr>
        <p:blipFill rotWithShape="1">
          <a:blip r:embed="rId2">
            <a:alphaModFix/>
          </a:blip>
          <a:srcRect t="-369" b="-369"/>
          <a:stretch/>
        </p:blipFill>
        <p:spPr>
          <a:xfrm>
            <a:off x="866273" y="2317603"/>
            <a:ext cx="10459453" cy="4540397"/>
          </a:xfrm>
          <a:prstGeom prst="rect">
            <a:avLst/>
          </a:prstGeom>
          <a:noFill/>
          <a:ln>
            <a:noFill/>
          </a:ln>
        </p:spPr>
      </p:pic>
    </p:spTree>
    <p:extLst>
      <p:ext uri="{BB962C8B-B14F-4D97-AF65-F5344CB8AC3E}">
        <p14:creationId xmlns:p14="http://schemas.microsoft.com/office/powerpoint/2010/main" val="2679141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E88C-9BAD-7095-49C3-9C55CBEB979A}"/>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3C0FB0-FC00-4354-286A-F4AFA56C71F5}"/>
                  </a:ext>
                </a:extLst>
              </p:cNvPr>
              <p:cNvSpPr>
                <a:spLocks noGrp="1"/>
              </p:cNvSpPr>
              <p:nvPr>
                <p:ph sz="half" idx="1"/>
              </p:nvPr>
            </p:nvSpPr>
            <p:spPr/>
            <p:txBody>
              <a:bodyPr>
                <a:normAutofit fontScale="92500"/>
              </a:bodyPr>
              <a:lstStyle/>
              <a:p>
                <a:r>
                  <a:rPr lang="en-US" dirty="0"/>
                  <a:t>Measurements of light</a:t>
                </a:r>
              </a:p>
              <a:p>
                <a:pPr lvl="1"/>
                <a:r>
                  <a:rPr lang="en-US" dirty="0"/>
                  <a:t>Luminous flux</a:t>
                </a:r>
              </a:p>
              <a:p>
                <a:pPr lvl="2"/>
                <a:r>
                  <a:rPr lang="en-US" dirty="0"/>
                  <a:t>Rate at which light is radiated from a source</a:t>
                </a:r>
              </a:p>
              <a:p>
                <a:pPr lvl="2"/>
                <a:r>
                  <a:rPr lang="en-US" dirty="0"/>
                  <a:t>Unit: lumens (</a:t>
                </a:r>
                <a:r>
                  <a:rPr lang="en-US" dirty="0" err="1"/>
                  <a:t>lm</a:t>
                </a:r>
                <a:r>
                  <a:rPr lang="en-US" dirty="0"/>
                  <a:t>)</a:t>
                </a:r>
              </a:p>
              <a:p>
                <a:pPr lvl="1"/>
                <a:r>
                  <a:rPr lang="en-US" dirty="0"/>
                  <a:t>Illuminance</a:t>
                </a:r>
              </a:p>
              <a:p>
                <a:pPr lvl="2"/>
                <a:r>
                  <a:rPr lang="en-US" dirty="0"/>
                  <a:t>Light is radiated in all directions</a:t>
                </a:r>
              </a:p>
              <a:p>
                <a:pPr lvl="2"/>
                <a:r>
                  <a:rPr lang="en-US" dirty="0"/>
                  <a:t>Amount of light falling on an object</a:t>
                </a:r>
              </a:p>
              <a:p>
                <a:pPr lvl="2"/>
                <a:r>
                  <a:rPr lang="en-US" dirty="0"/>
                  <a:t>Lumens per area</a:t>
                </a:r>
              </a:p>
              <a:p>
                <a:pPr lvl="2"/>
                <a14:m>
                  <m:oMath xmlns:m="http://schemas.openxmlformats.org/officeDocument/2006/math">
                    <m:r>
                      <a:rPr lang="en-US" b="0" i="1" smtClean="0">
                        <a:latin typeface="Cambria Math" panose="02040503050406030204" pitchFamily="18" charset="0"/>
                      </a:rPr>
                      <m:t>𝑖𝑙𝑙𝑢𝑚𝑖𝑛𝑎𝑛𝑐𝑒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r>
                          <a:rPr lang="en-US" b="0" i="1" smtClean="0">
                            <a:latin typeface="Cambria Math" panose="02040503050406030204" pitchFamily="18" charset="0"/>
                          </a:rPr>
                          <m:t>4</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a14:m>
                <a:endParaRPr lang="en-US" b="0" dirty="0"/>
              </a:p>
              <a:p>
                <a:pPr lvl="2"/>
                <a:r>
                  <a:rPr lang="en-US" dirty="0"/>
                  <a:t>Unit: lux (lx)</a:t>
                </a:r>
              </a:p>
            </p:txBody>
          </p:sp>
        </mc:Choice>
        <mc:Fallback xmlns="">
          <p:sp>
            <p:nvSpPr>
              <p:cNvPr id="3" name="Content Placeholder 2">
                <a:extLst>
                  <a:ext uri="{FF2B5EF4-FFF2-40B4-BE49-F238E27FC236}">
                    <a16:creationId xmlns:a16="http://schemas.microsoft.com/office/drawing/2014/main" id="{813C0FB0-FC00-4354-286A-F4AFA56C71F5}"/>
                  </a:ext>
                </a:extLst>
              </p:cNvPr>
              <p:cNvSpPr>
                <a:spLocks noGrp="1" noRot="1" noChangeAspect="1" noMove="1" noResize="1" noEditPoints="1" noAdjustHandles="1" noChangeArrowheads="1" noChangeShapeType="1" noTextEdit="1"/>
              </p:cNvSpPr>
              <p:nvPr>
                <p:ph sz="half" idx="1"/>
              </p:nvPr>
            </p:nvSpPr>
            <p:spPr>
              <a:blipFill>
                <a:blip r:embed="rId2"/>
                <a:stretch>
                  <a:fillRect l="-2733" t="-3188" r="-304" b="-3070"/>
                </a:stretch>
              </a:blipFill>
            </p:spPr>
            <p:txBody>
              <a:bodyPr/>
              <a:lstStyle/>
              <a:p>
                <a:r>
                  <a:rPr lang="en-US">
                    <a:noFill/>
                  </a:rPr>
                  <a:t> </a:t>
                </a:r>
              </a:p>
            </p:txBody>
          </p:sp>
        </mc:Fallback>
      </mc:AlternateContent>
      <p:pic>
        <p:nvPicPr>
          <p:cNvPr id="5" name="Google Shape;136;p20" descr="This diagram shows a small sphere on the left, labeled “Source of Electromagnetic Radiation”, and a series of arrows emerging from it, pointing rightward. Three curved surfaces are separated from the sphere by distances labeled as “r”, “2r”, and “3r”. One of these surfaces is labeled “Part of the surface of a sphere with radius r”. The arrows penetrate these three surfaces and move farther and farther apart as they move away from the sphere.">
            <a:extLst>
              <a:ext uri="{FF2B5EF4-FFF2-40B4-BE49-F238E27FC236}">
                <a16:creationId xmlns:a16="http://schemas.microsoft.com/office/drawing/2014/main" id="{2BB7E4E9-B48A-B33C-B947-6BBC7C91A895}"/>
              </a:ext>
            </a:extLst>
          </p:cNvPr>
          <p:cNvPicPr preferRelativeResize="0">
            <a:picLocks noGrp="1"/>
          </p:cNvPicPr>
          <p:nvPr>
            <p:ph sz="half" idx="2"/>
          </p:nvPr>
        </p:nvPicPr>
        <p:blipFill rotWithShape="1">
          <a:blip r:embed="rId3">
            <a:alphaModFix/>
          </a:blip>
          <a:srcRect t="-3309" b="-3308"/>
          <a:stretch/>
        </p:blipFill>
        <p:spPr>
          <a:xfrm>
            <a:off x="7315200" y="1404523"/>
            <a:ext cx="3785937" cy="4935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1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A68-BDCB-633A-8E4B-ECF2876C28AE}"/>
              </a:ext>
            </a:extLst>
          </p:cNvPr>
          <p:cNvSpPr>
            <a:spLocks noGrp="1"/>
          </p:cNvSpPr>
          <p:nvPr>
            <p:ph type="title"/>
          </p:nvPr>
        </p:nvSpPr>
        <p:spPr/>
        <p:txBody>
          <a:bodyPr/>
          <a:lstStyle/>
          <a:p>
            <a:r>
              <a:rPr lang="en-US" dirty="0"/>
              <a:t>11-01 Practice Work</a:t>
            </a:r>
          </a:p>
        </p:txBody>
      </p:sp>
      <p:sp>
        <p:nvSpPr>
          <p:cNvPr id="3" name="Content Placeholder 2">
            <a:extLst>
              <a:ext uri="{FF2B5EF4-FFF2-40B4-BE49-F238E27FC236}">
                <a16:creationId xmlns:a16="http://schemas.microsoft.com/office/drawing/2014/main" id="{652C05C6-1D68-3A97-2CF9-079D5BE625E6}"/>
              </a:ext>
            </a:extLst>
          </p:cNvPr>
          <p:cNvSpPr>
            <a:spLocks noGrp="1"/>
          </p:cNvSpPr>
          <p:nvPr>
            <p:ph idx="1"/>
          </p:nvPr>
        </p:nvSpPr>
        <p:spPr/>
        <p:txBody>
          <a:bodyPr/>
          <a:lstStyle/>
          <a:p>
            <a:r>
              <a:rPr lang="en-US" dirty="0"/>
              <a:t>Let your light shine before others, that they may see your good deeds and glorify your Father in heaven.</a:t>
            </a:r>
            <a:br>
              <a:rPr lang="en-US" dirty="0"/>
            </a:br>
            <a:r>
              <a:rPr lang="en-US" dirty="0"/>
              <a:t>- Matthew 5:16</a:t>
            </a:r>
          </a:p>
          <a:p>
            <a:endParaRPr lang="en-US" dirty="0"/>
          </a:p>
          <a:p>
            <a:r>
              <a:rPr lang="en-US" dirty="0"/>
              <a:t>Read </a:t>
            </a:r>
          </a:p>
          <a:p>
            <a:pPr lvl="1"/>
            <a:r>
              <a:rPr lang="en-US" dirty="0"/>
              <a:t>OpenStax College Physics 2e 25.1-25.2, 25.7</a:t>
            </a:r>
          </a:p>
          <a:p>
            <a:pPr lvl="1"/>
            <a:r>
              <a:rPr lang="en-US" dirty="0"/>
              <a:t>OR</a:t>
            </a:r>
          </a:p>
          <a:p>
            <a:pPr lvl="1"/>
            <a:r>
              <a:rPr lang="en-US" dirty="0"/>
              <a:t>OpenStax High School Physics 16.1</a:t>
            </a:r>
          </a:p>
        </p:txBody>
      </p:sp>
    </p:spTree>
    <p:extLst>
      <p:ext uri="{BB962C8B-B14F-4D97-AF65-F5344CB8AC3E}">
        <p14:creationId xmlns:p14="http://schemas.microsoft.com/office/powerpoint/2010/main" val="428749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1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667" dirty="0"/>
              <a:t>This Slideshow was developed to accompany the textbook</a:t>
            </a:r>
          </a:p>
          <a:p>
            <a:pPr lvl="1"/>
            <a:r>
              <a:rPr lang="en-US" sz="2667" i="1" dirty="0"/>
              <a:t>OpenStax High School Physics</a:t>
            </a:r>
          </a:p>
          <a:p>
            <a:pPr lvl="2"/>
            <a:r>
              <a:rPr lang="en-US" sz="2667" i="1" dirty="0"/>
              <a:t>Available for free at </a:t>
            </a:r>
            <a:r>
              <a:rPr lang="en-US" sz="2667" i="1" dirty="0">
                <a:hlinkClick r:id="rId4"/>
              </a:rPr>
              <a:t>https://openstax.org/details/books/physics</a:t>
            </a:r>
            <a:endParaRPr lang="en-US" i="1" dirty="0"/>
          </a:p>
          <a:p>
            <a:pPr lvl="2"/>
            <a:r>
              <a:rPr lang="en-US" sz="2667" i="1" dirty="0"/>
              <a:t>By Paul Peter </a:t>
            </a:r>
            <a:r>
              <a:rPr lang="en-US" sz="2667" i="1" dirty="0" err="1"/>
              <a:t>Urone</a:t>
            </a:r>
            <a:r>
              <a:rPr lang="en-US" sz="2667" i="1" dirty="0"/>
              <a:t> and Roger Hinrichs</a:t>
            </a:r>
          </a:p>
          <a:p>
            <a:pPr lvl="2"/>
            <a:r>
              <a:rPr lang="en-US" sz="2667" i="1" dirty="0"/>
              <a:t>2020 edition</a:t>
            </a:r>
          </a:p>
          <a:p>
            <a:r>
              <a:rPr lang="en-US" sz="2667" dirty="0"/>
              <a:t>Some examples and diagrams are taken from the </a:t>
            </a:r>
            <a:r>
              <a:rPr lang="en-US" sz="2667" i="1" dirty="0"/>
              <a:t>OpenStax College Physics, Physics, </a:t>
            </a:r>
            <a:r>
              <a:rPr lang="en-US" sz="2667" dirty="0"/>
              <a:t>and </a:t>
            </a:r>
            <a:r>
              <a:rPr lang="en-US" sz="2667" i="1" dirty="0" err="1"/>
              <a:t>Cutnell</a:t>
            </a:r>
            <a:r>
              <a:rPr lang="en-US" sz="2667" i="1" dirty="0"/>
              <a:t> &amp; Johnson Physics</a:t>
            </a:r>
            <a:r>
              <a:rPr lang="en-US" sz="2667" dirty="0"/>
              <a:t> 6</a:t>
            </a:r>
            <a:r>
              <a:rPr lang="en-US" sz="2667" baseline="30000" dirty="0"/>
              <a:t>th</a:t>
            </a:r>
            <a:r>
              <a:rPr lang="en-US" sz="2667"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6463-7A15-3552-59AD-093A7786E3A6}"/>
              </a:ext>
            </a:extLst>
          </p:cNvPr>
          <p:cNvSpPr>
            <a:spLocks noGrp="1"/>
          </p:cNvSpPr>
          <p:nvPr>
            <p:ph type="title"/>
          </p:nvPr>
        </p:nvSpPr>
        <p:spPr/>
        <p:txBody>
          <a:bodyPr/>
          <a:lstStyle/>
          <a:p>
            <a:r>
              <a:rPr lang="en-US" dirty="0"/>
              <a:t>11-02 Reflection</a:t>
            </a:r>
          </a:p>
        </p:txBody>
      </p:sp>
      <p:sp>
        <p:nvSpPr>
          <p:cNvPr id="3" name="Text Placeholder 2">
            <a:extLst>
              <a:ext uri="{FF2B5EF4-FFF2-40B4-BE49-F238E27FC236}">
                <a16:creationId xmlns:a16="http://schemas.microsoft.com/office/drawing/2014/main" id="{3ECCA082-D9C9-F1D5-E229-3737E7DBC20F}"/>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the law of reflection with plane mirrors.</a:t>
            </a:r>
          </a:p>
          <a:p>
            <a:pPr marL="342900" indent="-342900">
              <a:buFont typeface="Arial" panose="020B0604020202020204" pitchFamily="34" charset="0"/>
              <a:buChar char="•"/>
            </a:pPr>
            <a:r>
              <a:rPr lang="en-US" dirty="0"/>
              <a:t>Use spherical mirrors.</a:t>
            </a:r>
          </a:p>
          <a:p>
            <a:pPr marL="342900" indent="-342900">
              <a:buFont typeface="Arial" panose="020B0604020202020204" pitchFamily="34" charset="0"/>
              <a:buChar char="•"/>
            </a:pPr>
            <a:r>
              <a:rPr lang="en-US" dirty="0"/>
              <a:t>Use the mirror equation.</a:t>
            </a:r>
          </a:p>
          <a:p>
            <a:endParaRPr lang="en-US" dirty="0"/>
          </a:p>
        </p:txBody>
      </p:sp>
    </p:spTree>
    <p:extLst>
      <p:ext uri="{BB962C8B-B14F-4D97-AF65-F5344CB8AC3E}">
        <p14:creationId xmlns:p14="http://schemas.microsoft.com/office/powerpoint/2010/main" val="380113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idx="1"/>
          </p:nvPr>
        </p:nvSpPr>
        <p:spPr/>
        <p:txBody>
          <a:bodyPr>
            <a:normAutofit/>
          </a:bodyPr>
          <a:lstStyle/>
          <a:p>
            <a:r>
              <a:rPr lang="en-US" sz="2667" dirty="0"/>
              <a:t>Law of Reflection: </a:t>
            </a:r>
            <a:r>
              <a:rPr lang="el-GR" sz="2667" i="1" dirty="0"/>
              <a:t>θ</a:t>
            </a:r>
            <a:r>
              <a:rPr lang="en-US" sz="2667" i="1" baseline="-25000" dirty="0"/>
              <a:t>r</a:t>
            </a:r>
            <a:r>
              <a:rPr lang="en-US" sz="2667" dirty="0"/>
              <a:t> = </a:t>
            </a:r>
            <a:r>
              <a:rPr lang="el-GR" sz="2667" i="1" dirty="0"/>
              <a:t>θ</a:t>
            </a:r>
            <a:r>
              <a:rPr lang="en-US" sz="2667" i="1" baseline="-25000" dirty="0" err="1"/>
              <a:t>i</a:t>
            </a:r>
            <a:endParaRPr lang="en-US" sz="2667" i="1" dirty="0"/>
          </a:p>
          <a:p>
            <a:r>
              <a:rPr lang="en-US" sz="2667" dirty="0"/>
              <a:t>Specular Reflection</a:t>
            </a:r>
          </a:p>
          <a:p>
            <a:pPr lvl="1"/>
            <a:r>
              <a:rPr lang="en-US" sz="2667" dirty="0"/>
              <a:t>Parallel light rays are reflected </a:t>
            </a:r>
            <a:r>
              <a:rPr lang="en-US" sz="2667" dirty="0" err="1"/>
              <a:t>parallelly</a:t>
            </a:r>
            <a:endParaRPr lang="en-US" sz="2667" dirty="0"/>
          </a:p>
          <a:p>
            <a:r>
              <a:rPr lang="en-US" sz="2667" dirty="0"/>
              <a:t>Diffuse Reflection</a:t>
            </a:r>
          </a:p>
          <a:p>
            <a:pPr lvl="1"/>
            <a:r>
              <a:rPr lang="en-US" sz="2667" dirty="0"/>
              <a:t>Parallel light rays are scattered by irregularities in the surface.</a:t>
            </a:r>
          </a:p>
        </p:txBody>
      </p:sp>
      <p:pic>
        <p:nvPicPr>
          <p:cNvPr id="5" name="Picture 4" descr="F25.03.jpg"/>
          <p:cNvPicPr>
            <a:picLocks noChangeAspect="1"/>
          </p:cNvPicPr>
          <p:nvPr/>
        </p:nvPicPr>
        <p:blipFill>
          <a:blip r:embed="rId3" cstate="print"/>
          <a:stretch>
            <a:fillRect/>
          </a:stretch>
        </p:blipFill>
        <p:spPr>
          <a:xfrm>
            <a:off x="8629650" y="0"/>
            <a:ext cx="3562350" cy="3063240"/>
          </a:xfrm>
          <a:prstGeom prst="rect">
            <a:avLst/>
          </a:prstGeom>
          <a:ln>
            <a:noFill/>
          </a:ln>
          <a:effectLst>
            <a:outerShdw blurRad="292100" dist="139700" dir="2700000" algn="tl" rotWithShape="0">
              <a:srgbClr val="333333">
                <a:alpha val="65000"/>
              </a:srgbClr>
            </a:outerShdw>
          </a:effectLst>
        </p:spPr>
      </p:pic>
      <p:pic>
        <p:nvPicPr>
          <p:cNvPr id="6" name="Picture 5" descr="F25.04.jpg"/>
          <p:cNvPicPr>
            <a:picLocks noChangeAspect="1"/>
          </p:cNvPicPr>
          <p:nvPr/>
        </p:nvPicPr>
        <p:blipFill>
          <a:blip r:embed="rId4" cstate="print"/>
          <a:stretch>
            <a:fillRect/>
          </a:stretch>
        </p:blipFill>
        <p:spPr>
          <a:xfrm>
            <a:off x="2946400" y="4126230"/>
            <a:ext cx="7213600" cy="2732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sz="half" idx="1"/>
          </p:nvPr>
        </p:nvSpPr>
        <p:spPr/>
        <p:txBody>
          <a:bodyPr/>
          <a:lstStyle/>
          <a:p>
            <a:pPr marL="0" indent="0">
              <a:buNone/>
            </a:pPr>
            <a:r>
              <a:rPr lang="en-US" dirty="0"/>
              <a:t>Plane Mirror</a:t>
            </a:r>
          </a:p>
          <a:p>
            <a:r>
              <a:rPr lang="en-US" dirty="0"/>
              <a:t>Image is upright</a:t>
            </a:r>
          </a:p>
          <a:p>
            <a:r>
              <a:rPr lang="en-US" dirty="0"/>
              <a:t>Image is same size</a:t>
            </a:r>
          </a:p>
          <a:p>
            <a:r>
              <a:rPr lang="en-US" dirty="0"/>
              <a:t>Image is located as far behind the mirror as you are in front of it</a:t>
            </a:r>
          </a:p>
        </p:txBody>
      </p:sp>
      <p:pic>
        <p:nvPicPr>
          <p:cNvPr id="4" name="Picture 3" descr="F25.07.jpg"/>
          <p:cNvPicPr>
            <a:picLocks noChangeAspect="1"/>
          </p:cNvPicPr>
          <p:nvPr/>
        </p:nvPicPr>
        <p:blipFill>
          <a:blip r:embed="rId3" cstate="print"/>
          <a:stretch>
            <a:fillRect/>
          </a:stretch>
        </p:blipFill>
        <p:spPr>
          <a:xfrm>
            <a:off x="6607241" y="1577340"/>
            <a:ext cx="4687297" cy="4632960"/>
          </a:xfrm>
          <a:prstGeom prst="rect">
            <a:avLst/>
          </a:prstGeom>
          <a:ln>
            <a:noFill/>
          </a:ln>
          <a:effectLst>
            <a:outerShdw blurRad="292100" dist="139700" dir="2700000" algn="tl" rotWithShape="0">
              <a:srgbClr val="333333">
                <a:alpha val="65000"/>
              </a:srgbClr>
            </a:outerShdw>
          </a:effectLst>
        </p:spPr>
      </p:pic>
      <p:sp>
        <p:nvSpPr>
          <p:cNvPr id="54" name="Freeform 53"/>
          <p:cNvSpPr/>
          <p:nvPr/>
        </p:nvSpPr>
        <p:spPr>
          <a:xfrm>
            <a:off x="11243737" y="5118101"/>
            <a:ext cx="50801" cy="50801"/>
          </a:xfrm>
          <a:custGeom>
            <a:avLst/>
            <a:gdLst/>
            <a:ahLst/>
            <a:cxnLst/>
            <a:rect l="0" t="0" r="0" b="0"/>
            <a:pathLst>
              <a:path w="38101" h="50801">
                <a:moveTo>
                  <a:pt x="0" y="50800"/>
                </a:moveTo>
                <a:lnTo>
                  <a:pt x="0" y="38100"/>
                </a:lnTo>
                <a:lnTo>
                  <a:pt x="0" y="38100"/>
                </a:lnTo>
                <a:lnTo>
                  <a:pt x="0" y="25400"/>
                </a:lnTo>
                <a:lnTo>
                  <a:pt x="0" y="12700"/>
                </a:lnTo>
                <a:lnTo>
                  <a:pt x="12700" y="12700"/>
                </a:lnTo>
                <a:lnTo>
                  <a:pt x="12700" y="0"/>
                </a:lnTo>
                <a:lnTo>
                  <a:pt x="38100" y="0"/>
                </a:lnTo>
              </a:path>
            </a:pathLst>
          </a:custGeom>
          <a:ln w="22860" cap="flat" cmpd="sng" algn="ctr">
            <a:solidFill>
              <a:srgbClr val="8000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8569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11-02 Reflection</a:t>
            </a:r>
          </a:p>
        </p:txBody>
      </p:sp>
      <p:sp>
        <p:nvSpPr>
          <p:cNvPr id="6" name="Content Placeholder 5"/>
          <p:cNvSpPr>
            <a:spLocks noGrp="1"/>
          </p:cNvSpPr>
          <p:nvPr>
            <p:ph idx="1"/>
          </p:nvPr>
        </p:nvSpPr>
        <p:spPr>
          <a:xfrm>
            <a:off x="0" y="3962400"/>
            <a:ext cx="12192000" cy="2743200"/>
          </a:xfrm>
        </p:spPr>
        <p:txBody>
          <a:bodyPr>
            <a:normAutofit/>
          </a:bodyPr>
          <a:lstStyle/>
          <a:p>
            <a:r>
              <a:rPr lang="en-US" dirty="0"/>
              <a:t>Since light rays appear to come from behind mirror, the image is called a </a:t>
            </a:r>
            <a:r>
              <a:rPr lang="en-US" b="1" u="sng" dirty="0"/>
              <a:t>virtual image</a:t>
            </a:r>
            <a:r>
              <a:rPr lang="en-US" dirty="0"/>
              <a:t>.</a:t>
            </a:r>
          </a:p>
          <a:p>
            <a:r>
              <a:rPr lang="en-US" dirty="0"/>
              <a:t>If light rays appear to come from a real location, the image is called a </a:t>
            </a:r>
            <a:r>
              <a:rPr lang="en-US" b="1" u="sng" dirty="0"/>
              <a:t>real image</a:t>
            </a:r>
            <a:r>
              <a:rPr lang="en-US" dirty="0"/>
              <a:t>.</a:t>
            </a:r>
          </a:p>
          <a:p>
            <a:pPr lvl="1"/>
            <a:r>
              <a:rPr lang="en-US" dirty="0"/>
              <a:t>Real images can be projected on a screen, virtual images cannot.</a:t>
            </a:r>
          </a:p>
          <a:p>
            <a:r>
              <a:rPr lang="en-US" dirty="0"/>
              <a:t>Plane mirrors only produce virtual images.</a:t>
            </a:r>
          </a:p>
        </p:txBody>
      </p:sp>
      <p:pic>
        <p:nvPicPr>
          <p:cNvPr id="7" name="Picture 6" descr="F25.06.jpg"/>
          <p:cNvPicPr>
            <a:picLocks noChangeAspect="1"/>
          </p:cNvPicPr>
          <p:nvPr/>
        </p:nvPicPr>
        <p:blipFill>
          <a:blip r:embed="rId3" cstate="print"/>
          <a:stretch>
            <a:fillRect/>
          </a:stretch>
        </p:blipFill>
        <p:spPr>
          <a:xfrm>
            <a:off x="2628900" y="1386681"/>
            <a:ext cx="6934198" cy="2514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034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sz="half" idx="1"/>
          </p:nvPr>
        </p:nvSpPr>
        <p:spPr/>
        <p:txBody>
          <a:bodyPr>
            <a:normAutofit/>
          </a:bodyPr>
          <a:lstStyle/>
          <a:p>
            <a:r>
              <a:rPr lang="en-US" dirty="0"/>
              <a:t>How long must a plane mirror be to see your whole reflection?</a:t>
            </a:r>
          </a:p>
          <a:p>
            <a:endParaRPr lang="en-US" dirty="0"/>
          </a:p>
          <a:p>
            <a:r>
              <a:rPr lang="en-US" dirty="0"/>
              <a:t>From halfway between your eyes and floor to halfway between your eyes and the top of your head.</a:t>
            </a:r>
          </a:p>
        </p:txBody>
      </p:sp>
      <p:pic>
        <p:nvPicPr>
          <p:cNvPr id="4" name="Picture 3" descr="F25.08.jpg"/>
          <p:cNvPicPr>
            <a:picLocks noChangeAspect="1"/>
          </p:cNvPicPr>
          <p:nvPr/>
        </p:nvPicPr>
        <p:blipFill>
          <a:blip r:embed="rId3" cstate="print"/>
          <a:stretch>
            <a:fillRect/>
          </a:stretch>
        </p:blipFill>
        <p:spPr>
          <a:xfrm>
            <a:off x="6938010" y="0"/>
            <a:ext cx="525399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24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p:sp>
        <p:nvSpPr>
          <p:cNvPr id="3" name="Content Placeholder 2"/>
          <p:cNvSpPr>
            <a:spLocks noGrp="1"/>
          </p:cNvSpPr>
          <p:nvPr>
            <p:ph idx="1"/>
          </p:nvPr>
        </p:nvSpPr>
        <p:spPr/>
        <p:txBody>
          <a:bodyPr/>
          <a:lstStyle/>
          <a:p>
            <a:r>
              <a:rPr lang="en-US" dirty="0"/>
              <a:t>Spherical Mirrors</a:t>
            </a:r>
          </a:p>
          <a:p>
            <a:r>
              <a:rPr lang="en-US" dirty="0"/>
              <a:t>Concave: bends in</a:t>
            </a:r>
          </a:p>
          <a:p>
            <a:r>
              <a:rPr lang="en-US" dirty="0"/>
              <a:t>Convex: bends out</a:t>
            </a:r>
          </a:p>
        </p:txBody>
      </p:sp>
      <p:pic>
        <p:nvPicPr>
          <p:cNvPr id="4" name="Picture 3" descr="F25.10.jpg"/>
          <p:cNvPicPr>
            <a:picLocks noChangeAspect="1"/>
          </p:cNvPicPr>
          <p:nvPr/>
        </p:nvPicPr>
        <p:blipFill>
          <a:blip r:embed="rId3" cstate="print"/>
          <a:srcRect l="34981"/>
          <a:stretch>
            <a:fillRect/>
          </a:stretch>
        </p:blipFill>
        <p:spPr>
          <a:xfrm>
            <a:off x="1131570" y="3114035"/>
            <a:ext cx="9319260" cy="2854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3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667" dirty="0" err="1"/>
                  <a:t>Normals</a:t>
                </a:r>
                <a:r>
                  <a:rPr lang="en-US" sz="2667" dirty="0"/>
                  <a:t> are always perpendicular to the surface and pass through the center of curvature, </a:t>
                </a:r>
                <a:r>
                  <a:rPr lang="en-US" sz="2667" i="1" dirty="0"/>
                  <a:t>C</a:t>
                </a:r>
                <a:r>
                  <a:rPr lang="en-US" sz="2667" dirty="0"/>
                  <a:t>.</a:t>
                </a:r>
              </a:p>
              <a:p>
                <a:pPr lvl="1"/>
                <a:r>
                  <a:rPr lang="en-US" sz="2667" dirty="0"/>
                  <a:t>Law of Reflection says that the angle to the normal is the same for the incident and reflected rays</a:t>
                </a:r>
              </a:p>
              <a:p>
                <a:r>
                  <a:rPr lang="en-US" sz="2667" dirty="0"/>
                  <a:t>Principal axis: imaginary line through </a:t>
                </a:r>
                <a:r>
                  <a:rPr lang="en-US" sz="2667" i="1" dirty="0"/>
                  <a:t>C</a:t>
                </a:r>
                <a:r>
                  <a:rPr lang="en-US" sz="2667" dirty="0"/>
                  <a:t> and the center of the mirror.</a:t>
                </a:r>
              </a:p>
              <a:p>
                <a:r>
                  <a:rPr lang="en-US" sz="2667" dirty="0"/>
                  <a:t>Focal point (</a:t>
                </a:r>
                <a:r>
                  <a:rPr lang="en-US" sz="2667" i="1" dirty="0"/>
                  <a:t>F</a:t>
                </a:r>
                <a:r>
                  <a:rPr lang="en-US" sz="2667" dirty="0"/>
                  <a:t>): parallel rays strike the mirror and converge at the focal point.</a:t>
                </a:r>
              </a:p>
              <a:p>
                <a:r>
                  <a:rPr lang="en-US" sz="2667" dirty="0"/>
                  <a:t>Focal length (</a:t>
                </a:r>
                <a:r>
                  <a:rPr lang="en-US" sz="2667" i="1" dirty="0"/>
                  <a:t>f</a:t>
                </a:r>
                <a:r>
                  <a:rPr lang="en-US" sz="2667" dirty="0"/>
                  <a:t>): distance between F and mirror</a:t>
                </a:r>
              </a:p>
              <a:p>
                <a:pPr lvl="1"/>
                <a:r>
                  <a:rPr lang="en-US" sz="2667" dirty="0"/>
                  <a:t>Concave mirrors</a:t>
                </a:r>
                <a:r>
                  <a:rPr lang="en-US" sz="2667" dirty="0">
                    <a:sym typeface="Wingdings" pitchFamily="2" charset="2"/>
                  </a:rPr>
                  <a:t>:</a:t>
                </a:r>
                <a:r>
                  <a:rPr lang="en-US" sz="2667" dirty="0"/>
                  <a:t> </a:t>
                </a:r>
                <a14:m>
                  <m:oMath xmlns:m="http://schemas.openxmlformats.org/officeDocument/2006/math">
                    <m:r>
                      <a:rPr lang="en-US" sz="2667" i="1" dirty="0">
                        <a:latin typeface="Cambria Math"/>
                      </a:rPr>
                      <m:t>𝑓</m:t>
                    </m:r>
                    <m:r>
                      <a:rPr lang="en-US" sz="2667" i="1" dirty="0">
                        <a:latin typeface="Cambria Math"/>
                      </a:rPr>
                      <m:t>=</m:t>
                    </m:r>
                    <m:f>
                      <m:fPr>
                        <m:ctrlPr>
                          <a:rPr lang="en-US" sz="2667" i="1" dirty="0">
                            <a:latin typeface="Cambria Math" panose="02040503050406030204" pitchFamily="18" charset="0"/>
                          </a:rPr>
                        </m:ctrlPr>
                      </m:fPr>
                      <m:num>
                        <m:r>
                          <a:rPr lang="en-US" sz="2667" i="1" dirty="0">
                            <a:latin typeface="Cambria Math"/>
                          </a:rPr>
                          <m:t>1</m:t>
                        </m:r>
                      </m:num>
                      <m:den>
                        <m:r>
                          <a:rPr lang="en-US" sz="2667" i="1" dirty="0">
                            <a:latin typeface="Cambria Math"/>
                          </a:rPr>
                          <m:t>2</m:t>
                        </m:r>
                      </m:den>
                    </m:f>
                    <m:r>
                      <a:rPr lang="en-US" sz="2667" i="1" dirty="0">
                        <a:latin typeface="Cambria Math"/>
                      </a:rPr>
                      <m:t>𝑅</m:t>
                    </m:r>
                  </m:oMath>
                </a14:m>
                <a:endParaRPr lang="en-US" sz="2667" dirty="0"/>
              </a:p>
              <a:p>
                <a:pPr lvl="1"/>
                <a:r>
                  <a:rPr lang="en-US" sz="2667" dirty="0"/>
                  <a:t>Convex mirrors: </a:t>
                </a:r>
                <a14:m>
                  <m:oMath xmlns:m="http://schemas.openxmlformats.org/officeDocument/2006/math">
                    <m:r>
                      <a:rPr lang="en-US" sz="2667" i="1" dirty="0">
                        <a:latin typeface="Cambria Math"/>
                      </a:rPr>
                      <m:t>𝑓</m:t>
                    </m:r>
                    <m:r>
                      <a:rPr lang="en-US" sz="2667" i="1" dirty="0">
                        <a:latin typeface="Cambria Math"/>
                      </a:rPr>
                      <m:t>=−</m:t>
                    </m:r>
                    <m:f>
                      <m:fPr>
                        <m:ctrlPr>
                          <a:rPr lang="en-US" sz="2667" i="1" dirty="0">
                            <a:latin typeface="Cambria Math" panose="02040503050406030204" pitchFamily="18" charset="0"/>
                          </a:rPr>
                        </m:ctrlPr>
                      </m:fPr>
                      <m:num>
                        <m:r>
                          <a:rPr lang="en-US" sz="2667" i="1" dirty="0">
                            <a:latin typeface="Cambria Math"/>
                          </a:rPr>
                          <m:t>1</m:t>
                        </m:r>
                      </m:num>
                      <m:den>
                        <m:r>
                          <a:rPr lang="en-US" sz="2667" i="1" dirty="0">
                            <a:latin typeface="Cambria Math"/>
                          </a:rPr>
                          <m:t>2</m:t>
                        </m:r>
                      </m:den>
                    </m:f>
                    <m:r>
                      <a:rPr lang="en-US" sz="2667" i="1" dirty="0">
                        <a:latin typeface="Cambria Math"/>
                      </a:rPr>
                      <m:t>𝑅</m:t>
                    </m:r>
                  </m:oMath>
                </a14:m>
                <a:endParaRPr lang="en-US" sz="2667"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50" t="-3424" r="-1500"/>
                </a:stretch>
              </a:blipFill>
            </p:spPr>
            <p:txBody>
              <a:bodyPr/>
              <a:lstStyle/>
              <a:p>
                <a:r>
                  <a:rPr lang="en-US">
                    <a:noFill/>
                  </a:rPr>
                  <a:t> </a:t>
                </a:r>
              </a:p>
            </p:txBody>
          </p:sp>
        </mc:Fallback>
      </mc:AlternateContent>
      <p:pic>
        <p:nvPicPr>
          <p:cNvPr id="4" name="Picture 3" descr="F25.12.jpg"/>
          <p:cNvPicPr>
            <a:picLocks noChangeAspect="1"/>
          </p:cNvPicPr>
          <p:nvPr/>
        </p:nvPicPr>
        <p:blipFill>
          <a:blip r:embed="rId4" cstate="print"/>
          <a:stretch>
            <a:fillRect/>
          </a:stretch>
        </p:blipFill>
        <p:spPr>
          <a:xfrm>
            <a:off x="7589520" y="3978442"/>
            <a:ext cx="4328160" cy="2869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3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p:sp>
        <p:nvSpPr>
          <p:cNvPr id="3" name="Content Placeholder 2"/>
          <p:cNvSpPr>
            <a:spLocks noGrp="1"/>
          </p:cNvSpPr>
          <p:nvPr>
            <p:ph idx="1"/>
          </p:nvPr>
        </p:nvSpPr>
        <p:spPr/>
        <p:txBody>
          <a:bodyPr/>
          <a:lstStyle/>
          <a:p>
            <a:r>
              <a:rPr lang="en-US" dirty="0"/>
              <a:t>Spherical aberration </a:t>
            </a:r>
          </a:p>
          <a:p>
            <a:pPr lvl="1"/>
            <a:r>
              <a:rPr lang="en-US" dirty="0"/>
              <a:t>Rays far from the principal axis actually cross between </a:t>
            </a:r>
            <a:r>
              <a:rPr lang="en-US" i="1" dirty="0"/>
              <a:t>F</a:t>
            </a:r>
            <a:r>
              <a:rPr lang="en-US" dirty="0"/>
              <a:t> and the mirror.</a:t>
            </a:r>
          </a:p>
          <a:p>
            <a:pPr lvl="1"/>
            <a:r>
              <a:rPr lang="en-US" dirty="0"/>
              <a:t>Fix this by using a parabolic mirror.</a:t>
            </a:r>
          </a:p>
        </p:txBody>
      </p:sp>
      <p:pic>
        <p:nvPicPr>
          <p:cNvPr id="4" name="Picture 3" descr="F25.14.jpg"/>
          <p:cNvPicPr>
            <a:picLocks noChangeAspect="1"/>
          </p:cNvPicPr>
          <p:nvPr/>
        </p:nvPicPr>
        <p:blipFill>
          <a:blip r:embed="rId3" cstate="print"/>
          <a:stretch>
            <a:fillRect/>
          </a:stretch>
        </p:blipFill>
        <p:spPr>
          <a:xfrm>
            <a:off x="7780784" y="3063241"/>
            <a:ext cx="4267200" cy="3566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10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lstStyle/>
          <a:p>
            <a:r>
              <a:rPr lang="en-US" dirty="0"/>
              <a:t>Ray tracing diagram: Diagram used to find the location and type of image produced.</a:t>
            </a:r>
          </a:p>
          <a:p>
            <a:r>
              <a:rPr lang="en-US" dirty="0"/>
              <a:t>Notice the rays start at the top of the object.</a:t>
            </a:r>
          </a:p>
          <a:p>
            <a:endParaRPr lang="en-US" dirty="0"/>
          </a:p>
        </p:txBody>
      </p:sp>
      <p:pic>
        <p:nvPicPr>
          <p:cNvPr id="4" name="Picture 3" descr="F25.19.jpg"/>
          <p:cNvPicPr>
            <a:picLocks noChangeAspect="1"/>
          </p:cNvPicPr>
          <p:nvPr/>
        </p:nvPicPr>
        <p:blipFill>
          <a:blip r:embed="rId3" cstate="print"/>
          <a:srcRect b="58635"/>
          <a:stretch>
            <a:fillRect/>
          </a:stretch>
        </p:blipFill>
        <p:spPr>
          <a:xfrm>
            <a:off x="0" y="3166110"/>
            <a:ext cx="12192000" cy="3691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0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lnSpcReduction="10000"/>
          </a:bodyPr>
          <a:lstStyle/>
          <a:p>
            <a:r>
              <a:rPr lang="en-US" dirty="0"/>
              <a:t>Concave Mirror</a:t>
            </a:r>
          </a:p>
          <a:p>
            <a:pPr lvl="1"/>
            <a:r>
              <a:rPr lang="en-US" dirty="0"/>
              <a:t>Ray 1 – Parallel to principal axis, strikes mirror and reflects through </a:t>
            </a:r>
            <a:r>
              <a:rPr lang="en-US" i="1" dirty="0"/>
              <a:t>F</a:t>
            </a:r>
          </a:p>
          <a:p>
            <a:pPr lvl="1"/>
            <a:r>
              <a:rPr lang="en-US" dirty="0"/>
              <a:t>Ray 2 – Through </a:t>
            </a:r>
            <a:r>
              <a:rPr lang="en-US" i="1" dirty="0"/>
              <a:t>F</a:t>
            </a:r>
            <a:r>
              <a:rPr lang="en-US" dirty="0"/>
              <a:t>, strikes mirror and reflects parallel to principal axis</a:t>
            </a:r>
          </a:p>
          <a:p>
            <a:pPr lvl="1"/>
            <a:r>
              <a:rPr lang="en-US" dirty="0"/>
              <a:t>Ray 3 – Through </a:t>
            </a:r>
            <a:r>
              <a:rPr lang="en-US" i="1" dirty="0"/>
              <a:t>C</a:t>
            </a:r>
            <a:r>
              <a:rPr lang="en-US" dirty="0"/>
              <a:t>, strikes mirror and reflects back through </a:t>
            </a:r>
            <a:r>
              <a:rPr lang="en-US" i="1" dirty="0"/>
              <a:t>C</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a:t>
            </a:r>
            <a:r>
              <a:rPr lang="en-US" i="1" dirty="0"/>
              <a:t>C</a:t>
            </a:r>
            <a:r>
              <a:rPr lang="en-US" dirty="0"/>
              <a:t> – image is real, inverted and smaller between </a:t>
            </a:r>
            <a:r>
              <a:rPr lang="en-US" i="1" dirty="0"/>
              <a:t>C</a:t>
            </a:r>
            <a:r>
              <a:rPr lang="en-US" dirty="0"/>
              <a:t> and </a:t>
            </a:r>
            <a:r>
              <a:rPr lang="en-US" i="1" dirty="0"/>
              <a:t>F</a:t>
            </a:r>
          </a:p>
        </p:txBody>
      </p:sp>
      <p:sp>
        <p:nvSpPr>
          <p:cNvPr id="10" name="Oval 9"/>
          <p:cNvSpPr/>
          <p:nvPr/>
        </p:nvSpPr>
        <p:spPr>
          <a:xfrm>
            <a:off x="8737603" y="4572002"/>
            <a:ext cx="60959" cy="6095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61772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5283200" y="2717800"/>
            <a:ext cx="4673600" cy="389128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Down Arrow 7"/>
          <p:cNvSpPr/>
          <p:nvPr/>
        </p:nvSpPr>
        <p:spPr>
          <a:xfrm flipV="1">
            <a:off x="3352799" y="3703319"/>
            <a:ext cx="331259" cy="912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7620001" y="4572002"/>
            <a:ext cx="60959" cy="6095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7416800" y="4617721"/>
            <a:ext cx="609600" cy="461665"/>
          </a:xfrm>
          <a:prstGeom prst="rect">
            <a:avLst/>
          </a:prstGeom>
          <a:noFill/>
        </p:spPr>
        <p:txBody>
          <a:bodyPr wrap="square" rtlCol="0">
            <a:spAutoFit/>
          </a:bodyPr>
          <a:lstStyle/>
          <a:p>
            <a:r>
              <a:rPr lang="en-US" sz="2400" i="1" dirty="0"/>
              <a:t>C</a:t>
            </a:r>
          </a:p>
        </p:txBody>
      </p:sp>
      <p:sp>
        <p:nvSpPr>
          <p:cNvPr id="12" name="TextBox 11"/>
          <p:cNvSpPr txBox="1"/>
          <p:nvPr/>
        </p:nvSpPr>
        <p:spPr>
          <a:xfrm>
            <a:off x="8534400" y="4617721"/>
            <a:ext cx="508000" cy="461665"/>
          </a:xfrm>
          <a:prstGeom prst="rect">
            <a:avLst/>
          </a:prstGeom>
          <a:noFill/>
        </p:spPr>
        <p:txBody>
          <a:bodyPr wrap="square" rtlCol="0">
            <a:spAutoFit/>
          </a:bodyPr>
          <a:lstStyle/>
          <a:p>
            <a:r>
              <a:rPr lang="en-US" sz="2400" i="1" dirty="0"/>
              <a:t>F</a:t>
            </a:r>
          </a:p>
        </p:txBody>
      </p:sp>
      <p:sp>
        <p:nvSpPr>
          <p:cNvPr id="13" name="TextBox 12"/>
          <p:cNvSpPr txBox="1"/>
          <p:nvPr/>
        </p:nvSpPr>
        <p:spPr>
          <a:xfrm>
            <a:off x="2946400" y="4617721"/>
            <a:ext cx="1320800" cy="461665"/>
          </a:xfrm>
          <a:prstGeom prst="rect">
            <a:avLst/>
          </a:prstGeom>
          <a:noFill/>
        </p:spPr>
        <p:txBody>
          <a:bodyPr wrap="square" rtlCol="0">
            <a:spAutoFit/>
          </a:bodyPr>
          <a:lstStyle/>
          <a:p>
            <a:r>
              <a:rPr lang="en-US" sz="2400" dirty="0"/>
              <a:t>Object</a:t>
            </a:r>
          </a:p>
        </p:txBody>
      </p:sp>
      <p:cxnSp>
        <p:nvCxnSpPr>
          <p:cNvPr id="15" name="Straight Arrow Connector 14"/>
          <p:cNvCxnSpPr>
            <a:cxnSpLocks/>
            <a:stCxn id="8" idx="2"/>
          </p:cNvCxnSpPr>
          <p:nvPr/>
        </p:nvCxnSpPr>
        <p:spPr>
          <a:xfrm flipV="1">
            <a:off x="3518429" y="3702527"/>
            <a:ext cx="6134632"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689600" y="4770122"/>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8" idx="2"/>
          </p:cNvCxnSpPr>
          <p:nvPr/>
        </p:nvCxnSpPr>
        <p:spPr>
          <a:xfrm>
            <a:off x="3518429" y="3703319"/>
            <a:ext cx="6336771" cy="1371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299200" y="4312920"/>
            <a:ext cx="35560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8432800" y="4617720"/>
            <a:ext cx="203200" cy="162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7824260" y="3704113"/>
            <a:ext cx="1828800" cy="182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31659" y="3702525"/>
            <a:ext cx="64516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26400" y="4922521"/>
            <a:ext cx="1320800" cy="461665"/>
          </a:xfrm>
          <a:prstGeom prst="rect">
            <a:avLst/>
          </a:prstGeom>
          <a:noFill/>
        </p:spPr>
        <p:txBody>
          <a:bodyPr wrap="square" rtlCol="0">
            <a:spAutoFit/>
          </a:bodyPr>
          <a:lstStyle/>
          <a:p>
            <a:r>
              <a:rPr lang="en-US" sz="2400" dirty="0"/>
              <a:t>Image</a:t>
            </a:r>
          </a:p>
        </p:txBody>
      </p:sp>
    </p:spTree>
    <p:extLst>
      <p:ext uri="{BB962C8B-B14F-4D97-AF65-F5344CB8AC3E}">
        <p14:creationId xmlns:p14="http://schemas.microsoft.com/office/powerpoint/2010/main" val="32139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26"/>
                                        </p:tgtEl>
                                        <p:attrNameLst>
                                          <p:attrName>ppt_y</p:attrName>
                                        </p:attrNameLst>
                                      </p:cBhvr>
                                      <p:tavLst>
                                        <p:tav tm="0">
                                          <p:val>
                                            <p:strVal val="#ppt_y"/>
                                          </p:val>
                                        </p:tav>
                                        <p:tav tm="100000">
                                          <p:val>
                                            <p:strVal val="#ppt_y"/>
                                          </p:val>
                                        </p:tav>
                                      </p:tavLst>
                                    </p:anim>
                                  </p:childTnLst>
                                </p:cTn>
                              </p:par>
                              <p:par>
                                <p:cTn id="133" presetID="39" presetClass="entr" presetSubtype="0" accel="100000" fill="hold" grpId="0" nodeType="withEffect">
                                  <p:stCondLst>
                                    <p:cond delay="0"/>
                                  </p:stCondLst>
                                  <p:childTnLst>
                                    <p:set>
                                      <p:cBhvr>
                                        <p:cTn id="134" dur="1" fill="hold">
                                          <p:stCondLst>
                                            <p:cond delay="0"/>
                                          </p:stCondLst>
                                        </p:cTn>
                                        <p:tgtEl>
                                          <p:spTgt spid="27"/>
                                        </p:tgtEl>
                                        <p:attrNameLst>
                                          <p:attrName>style.visibility</p:attrName>
                                        </p:attrNameLst>
                                      </p:cBhvr>
                                      <p:to>
                                        <p:strVal val="visible"/>
                                      </p:to>
                                    </p:set>
                                    <p:anim calcmode="lin" valueType="num">
                                      <p:cBhvr>
                                        <p:cTn id="135"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7" grpId="0" animBg="1"/>
      <p:bldP spid="8" grpId="0" animBg="1"/>
      <p:bldP spid="9" grpId="0" animBg="1"/>
      <p:bldP spid="11" grpId="0"/>
      <p:bldP spid="12" grpId="0"/>
      <p:bldP spid="13"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E796-0ABC-AFBA-94E9-899C88E580D2}"/>
              </a:ext>
            </a:extLst>
          </p:cNvPr>
          <p:cNvSpPr>
            <a:spLocks noGrp="1"/>
          </p:cNvSpPr>
          <p:nvPr>
            <p:ph type="title"/>
          </p:nvPr>
        </p:nvSpPr>
        <p:spPr/>
        <p:txBody>
          <a:bodyPr/>
          <a:lstStyle/>
          <a:p>
            <a:r>
              <a:rPr lang="en-US" dirty="0"/>
              <a:t>11-01 Electromagnetic Spectrum and Behavior</a:t>
            </a:r>
          </a:p>
        </p:txBody>
      </p:sp>
      <p:sp>
        <p:nvSpPr>
          <p:cNvPr id="3" name="Text Placeholder 2">
            <a:extLst>
              <a:ext uri="{FF2B5EF4-FFF2-40B4-BE49-F238E27FC236}">
                <a16:creationId xmlns:a16="http://schemas.microsoft.com/office/drawing/2014/main" id="{6A86347E-CD54-2A6F-58A9-DC0916CA5158}"/>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Explain the electromagnetic spectrum</a:t>
            </a:r>
          </a:p>
          <a:p>
            <a:pPr marL="342900" indent="-342900">
              <a:buFont typeface="Arial" panose="020B0604020202020204" pitchFamily="34" charset="0"/>
              <a:buChar char="•"/>
            </a:pPr>
            <a:r>
              <a:rPr lang="en-US" dirty="0"/>
              <a:t>Explain emission and </a:t>
            </a:r>
            <a:r>
              <a:rPr lang="en-US" dirty="0" err="1"/>
              <a:t>aborption</a:t>
            </a:r>
            <a:r>
              <a:rPr lang="en-US" dirty="0"/>
              <a:t> spectrums</a:t>
            </a:r>
          </a:p>
        </p:txBody>
      </p:sp>
    </p:spTree>
    <p:extLst>
      <p:ext uri="{BB962C8B-B14F-4D97-AF65-F5344CB8AC3E}">
        <p14:creationId xmlns:p14="http://schemas.microsoft.com/office/powerpoint/2010/main" val="3946482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10" name="TextBox 9"/>
          <p:cNvSpPr txBox="1"/>
          <p:nvPr/>
        </p:nvSpPr>
        <p:spPr>
          <a:xfrm>
            <a:off x="7924800" y="3581401"/>
            <a:ext cx="508000" cy="461665"/>
          </a:xfrm>
          <a:prstGeom prst="rect">
            <a:avLst/>
          </a:prstGeom>
          <a:noFill/>
        </p:spPr>
        <p:txBody>
          <a:bodyPr wrap="square" rtlCol="0">
            <a:spAutoFit/>
          </a:bodyPr>
          <a:lstStyle/>
          <a:p>
            <a:r>
              <a:rPr lang="en-US" sz="2400" i="1" dirty="0"/>
              <a:t>F</a:t>
            </a:r>
          </a:p>
        </p:txBody>
      </p:sp>
      <p:sp>
        <p:nvSpPr>
          <p:cNvPr id="3" name="Content Placeholder 2"/>
          <p:cNvSpPr>
            <a:spLocks noGrp="1"/>
          </p:cNvSpPr>
          <p:nvPr>
            <p:ph idx="1"/>
          </p:nvPr>
        </p:nvSpPr>
        <p:spPr/>
        <p:txBody>
          <a:bodyPr>
            <a:normAutofit/>
          </a:bodyPr>
          <a:lstStyle/>
          <a:p>
            <a:r>
              <a:rPr lang="en-US" dirty="0"/>
              <a:t>Object between </a:t>
            </a:r>
            <a:r>
              <a:rPr lang="en-US" i="1" dirty="0"/>
              <a:t>C</a:t>
            </a:r>
            <a:r>
              <a:rPr lang="en-US" dirty="0"/>
              <a:t> and </a:t>
            </a:r>
            <a:r>
              <a:rPr lang="en-US" i="1" dirty="0"/>
              <a:t>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inverted, real, and larger beyond </a:t>
            </a:r>
            <a:r>
              <a:rPr lang="en-US" i="1" dirty="0"/>
              <a:t>C</a:t>
            </a:r>
          </a:p>
        </p:txBody>
      </p:sp>
      <p:sp>
        <p:nvSpPr>
          <p:cNvPr id="4" name="Oval 3"/>
          <p:cNvSpPr/>
          <p:nvPr/>
        </p:nvSpPr>
        <p:spPr>
          <a:xfrm>
            <a:off x="8128003" y="3526847"/>
            <a:ext cx="60959" cy="7862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35814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5283200" y="1346200"/>
            <a:ext cx="4673600" cy="4521200"/>
          </a:xfrm>
          <a:prstGeom prst="arc">
            <a:avLst>
              <a:gd name="adj1" fmla="val 17650261"/>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7112000" y="3060701"/>
            <a:ext cx="304800" cy="52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6400803" y="3526847"/>
            <a:ext cx="60959" cy="7862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6197600" y="3581401"/>
            <a:ext cx="609600" cy="461665"/>
          </a:xfrm>
          <a:prstGeom prst="rect">
            <a:avLst/>
          </a:prstGeom>
          <a:noFill/>
        </p:spPr>
        <p:txBody>
          <a:bodyPr wrap="square" rtlCol="0">
            <a:spAutoFit/>
          </a:bodyPr>
          <a:lstStyle/>
          <a:p>
            <a:r>
              <a:rPr lang="en-US" sz="2400" i="1" dirty="0"/>
              <a:t>C</a:t>
            </a:r>
          </a:p>
        </p:txBody>
      </p:sp>
      <p:sp>
        <p:nvSpPr>
          <p:cNvPr id="11" name="TextBox 10"/>
          <p:cNvSpPr txBox="1"/>
          <p:nvPr/>
        </p:nvSpPr>
        <p:spPr>
          <a:xfrm>
            <a:off x="6604000" y="35814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a:off x="7264400" y="3060701"/>
            <a:ext cx="2591861" cy="627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149600" y="4343407"/>
            <a:ext cx="660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3554939" y="1988820"/>
            <a:ext cx="5642929" cy="31673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7" idx="2"/>
          </p:cNvCxnSpPr>
          <p:nvPr/>
        </p:nvCxnSpPr>
        <p:spPr>
          <a:xfrm flipV="1">
            <a:off x="7264400" y="1988820"/>
            <a:ext cx="1941125" cy="10718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4876800" y="3581400"/>
            <a:ext cx="162561" cy="763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3556000" y="3124200"/>
            <a:ext cx="6299200"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a:off x="7264400" y="3060701"/>
            <a:ext cx="2489200" cy="128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68800" y="3124201"/>
            <a:ext cx="1320800" cy="461665"/>
          </a:xfrm>
          <a:prstGeom prst="rect">
            <a:avLst/>
          </a:prstGeom>
          <a:noFill/>
        </p:spPr>
        <p:txBody>
          <a:bodyPr wrap="square" rtlCol="0">
            <a:spAutoFit/>
          </a:bodyPr>
          <a:lstStyle/>
          <a:p>
            <a:r>
              <a:rPr lang="en-US" sz="2400" dirty="0"/>
              <a:t>Image</a:t>
            </a:r>
          </a:p>
        </p:txBody>
      </p:sp>
    </p:spTree>
    <p:extLst>
      <p:ext uri="{BB962C8B-B14F-4D97-AF65-F5344CB8AC3E}">
        <p14:creationId xmlns:p14="http://schemas.microsoft.com/office/powerpoint/2010/main" val="1530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6"/>
                                        </p:tgtEl>
                                        <p:attrNameLst>
                                          <p:attrName>ppt_y</p:attrName>
                                        </p:attrNameLst>
                                      </p:cBhvr>
                                      <p:tavLst>
                                        <p:tav tm="0">
                                          <p:val>
                                            <p:strVal val="#ppt_y"/>
                                          </p:val>
                                        </p:tav>
                                        <p:tav tm="100000">
                                          <p:val>
                                            <p:strVal val="#ppt_y"/>
                                          </p:val>
                                        </p:tav>
                                      </p:tavLst>
                                    </p:anim>
                                  </p:childTnLst>
                                </p:cTn>
                              </p:par>
                              <p:par>
                                <p:cTn id="121" presetID="39" presetClass="entr" presetSubtype="0" accel="10000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 calcmode="lin" valueType="num">
                                      <p:cBhvr>
                                        <p:cTn id="12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P spid="4" grpId="0" animBg="1"/>
      <p:bldP spid="6" grpId="0" animBg="1"/>
      <p:bldP spid="7" grpId="0" animBg="1"/>
      <p:bldP spid="8" grpId="0" animBg="1"/>
      <p:bldP spid="9" grpId="0"/>
      <p:bldP spid="11" grpId="0"/>
      <p:bldP spid="16"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a:bodyPr>
          <a:lstStyle/>
          <a:p>
            <a:r>
              <a:rPr lang="en-US" dirty="0"/>
              <a:t>Object between </a:t>
            </a:r>
            <a:r>
              <a:rPr lang="en-US" i="1" dirty="0"/>
              <a:t>F</a:t>
            </a:r>
            <a:r>
              <a:rPr lang="en-US" dirty="0"/>
              <a:t> and mirror</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upright, virtual, larger behind mirror</a:t>
            </a:r>
          </a:p>
        </p:txBody>
      </p:sp>
      <p:sp>
        <p:nvSpPr>
          <p:cNvPr id="4" name="Oval 3"/>
          <p:cNvSpPr/>
          <p:nvPr/>
        </p:nvSpPr>
        <p:spPr>
          <a:xfrm>
            <a:off x="3962403" y="42976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3434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1016000" y="2514600"/>
            <a:ext cx="4673600" cy="365760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4470400" y="38862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235203" y="42976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2032000" y="4343401"/>
            <a:ext cx="609600" cy="461665"/>
          </a:xfrm>
          <a:prstGeom prst="rect">
            <a:avLst/>
          </a:prstGeom>
          <a:noFill/>
        </p:spPr>
        <p:txBody>
          <a:bodyPr wrap="square" rtlCol="0">
            <a:spAutoFit/>
          </a:bodyPr>
          <a:lstStyle/>
          <a:p>
            <a:r>
              <a:rPr lang="en-US" sz="2400" i="1" dirty="0"/>
              <a:t>C</a:t>
            </a:r>
          </a:p>
        </p:txBody>
      </p:sp>
      <p:sp>
        <p:nvSpPr>
          <p:cNvPr id="10" name="TextBox 9"/>
          <p:cNvSpPr txBox="1"/>
          <p:nvPr/>
        </p:nvSpPr>
        <p:spPr>
          <a:xfrm>
            <a:off x="3759200" y="4343401"/>
            <a:ext cx="508000" cy="461665"/>
          </a:xfrm>
          <a:prstGeom prst="rect">
            <a:avLst/>
          </a:prstGeom>
          <a:noFill/>
        </p:spPr>
        <p:txBody>
          <a:bodyPr wrap="square" rtlCol="0">
            <a:spAutoFit/>
          </a:bodyPr>
          <a:lstStyle/>
          <a:p>
            <a:r>
              <a:rPr lang="en-US" sz="2400" i="1" dirty="0"/>
              <a:t>F</a:t>
            </a:r>
          </a:p>
        </p:txBody>
      </p:sp>
      <p:sp>
        <p:nvSpPr>
          <p:cNvPr id="11" name="TextBox 10"/>
          <p:cNvSpPr txBox="1"/>
          <p:nvPr/>
        </p:nvSpPr>
        <p:spPr>
          <a:xfrm>
            <a:off x="4064000" y="43434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rot="5400000" flipH="1" flipV="1">
            <a:off x="5105667" y="3403600"/>
            <a:ext cx="1588" cy="965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1117600" y="3352801"/>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0"/>
          </p:cNvCxnSpPr>
          <p:nvPr/>
        </p:nvCxnSpPr>
        <p:spPr>
          <a:xfrm rot="5400000" flipH="1" flipV="1">
            <a:off x="4216405" y="3129281"/>
            <a:ext cx="944879" cy="13919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138387" y="3886995"/>
            <a:ext cx="44704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7518400" y="3352800"/>
            <a:ext cx="3048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rot="10800000" flipV="1">
            <a:off x="304800" y="3733800"/>
            <a:ext cx="5181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0"/>
          </p:cNvCxnSpPr>
          <p:nvPr/>
        </p:nvCxnSpPr>
        <p:spPr>
          <a:xfrm rot="5400000" flipH="1" flipV="1">
            <a:off x="3594105" y="2405380"/>
            <a:ext cx="563881" cy="32207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12000" y="4343401"/>
            <a:ext cx="1320800" cy="461665"/>
          </a:xfrm>
          <a:prstGeom prst="rect">
            <a:avLst/>
          </a:prstGeom>
          <a:noFill/>
        </p:spPr>
        <p:txBody>
          <a:bodyPr wrap="square" rtlCol="0">
            <a:spAutoFit/>
          </a:bodyPr>
          <a:lstStyle/>
          <a:p>
            <a:r>
              <a:rPr lang="en-US" sz="2400" dirty="0"/>
              <a:t>Image</a:t>
            </a:r>
          </a:p>
        </p:txBody>
      </p:sp>
      <p:cxnSp>
        <p:nvCxnSpPr>
          <p:cNvPr id="35" name="Straight Connector 34"/>
          <p:cNvCxnSpPr/>
          <p:nvPr/>
        </p:nvCxnSpPr>
        <p:spPr>
          <a:xfrm>
            <a:off x="5384800" y="3352801"/>
            <a:ext cx="345440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486400" y="3124200"/>
            <a:ext cx="3454400" cy="609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588000" y="2971800"/>
            <a:ext cx="3454400" cy="9144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6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9" presetClass="entr" presetSubtype="0" accel="10000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p:cTn id="99" dur="5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35"/>
                                        </p:tgtEl>
                                        <p:attrNameLst>
                                          <p:attrName>ppt_y</p:attrName>
                                        </p:attrNameLst>
                                      </p:cBhvr>
                                      <p:tavLst>
                                        <p:tav tm="0">
                                          <p:val>
                                            <p:strVal val="#ppt_y"/>
                                          </p:val>
                                        </p:tav>
                                        <p:tav tm="100000">
                                          <p:val>
                                            <p:strVal val="#ppt_y"/>
                                          </p:val>
                                        </p:tav>
                                      </p:tavLst>
                                    </p:anim>
                                  </p:childTnLst>
                                </p:cTn>
                              </p:par>
                              <p:par>
                                <p:cTn id="103" presetID="39" presetClass="entr" presetSubtype="0" accel="100000"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p:cTn id="12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7"/>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3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3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9" presetClass="entr" presetSubtype="0" accel="100000"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 calcmode="lin" valueType="num">
                                      <p:cBhvr>
                                        <p:cTn id="135"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16"/>
                                        </p:tgtEl>
                                        <p:attrNameLst>
                                          <p:attrName>ppt_y</p:attrName>
                                        </p:attrNameLst>
                                      </p:cBhvr>
                                      <p:tavLst>
                                        <p:tav tm="0">
                                          <p:val>
                                            <p:strVal val="#ppt_y"/>
                                          </p:val>
                                        </p:tav>
                                        <p:tav tm="100000">
                                          <p:val>
                                            <p:strVal val="#ppt_y"/>
                                          </p:val>
                                        </p:tav>
                                      </p:tavLst>
                                    </p:anim>
                                  </p:childTnLst>
                                </p:cTn>
                              </p:par>
                              <p:par>
                                <p:cTn id="139" presetID="39" presetClass="entr" presetSubtype="0" accel="10000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p:cTn id="141"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5581649" y="3122931"/>
            <a:ext cx="2743200" cy="16764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a:bodyPr>
          <a:lstStyle/>
          <a:p>
            <a:r>
              <a:rPr lang="en-US" dirty="0"/>
              <a:t>Convex Mirrors</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upright, virtual, smaller behind mirror between </a:t>
            </a:r>
            <a:r>
              <a:rPr lang="en-US" i="1" dirty="0"/>
              <a:t>F</a:t>
            </a:r>
            <a:r>
              <a:rPr lang="en-US" dirty="0"/>
              <a:t> and mirror</a:t>
            </a:r>
          </a:p>
        </p:txBody>
      </p:sp>
      <p:sp>
        <p:nvSpPr>
          <p:cNvPr id="4" name="Oval 3"/>
          <p:cNvSpPr/>
          <p:nvPr/>
        </p:nvSpPr>
        <p:spPr>
          <a:xfrm>
            <a:off x="7010403" y="39928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0386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flipH="1">
            <a:off x="5283200" y="2209800"/>
            <a:ext cx="4673600" cy="365760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3352800" y="3124200"/>
            <a:ext cx="3048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8737603" y="39928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8534400" y="4038601"/>
            <a:ext cx="609600" cy="461665"/>
          </a:xfrm>
          <a:prstGeom prst="rect">
            <a:avLst/>
          </a:prstGeom>
          <a:noFill/>
        </p:spPr>
        <p:txBody>
          <a:bodyPr wrap="square" rtlCol="0">
            <a:spAutoFit/>
          </a:bodyPr>
          <a:lstStyle/>
          <a:p>
            <a:r>
              <a:rPr lang="en-US" sz="2400" i="1" dirty="0"/>
              <a:t>C</a:t>
            </a:r>
          </a:p>
        </p:txBody>
      </p:sp>
      <p:sp>
        <p:nvSpPr>
          <p:cNvPr id="10" name="TextBox 9"/>
          <p:cNvSpPr txBox="1"/>
          <p:nvPr/>
        </p:nvSpPr>
        <p:spPr>
          <a:xfrm>
            <a:off x="6807200" y="4038601"/>
            <a:ext cx="508000" cy="461665"/>
          </a:xfrm>
          <a:prstGeom prst="rect">
            <a:avLst/>
          </a:prstGeom>
          <a:noFill/>
        </p:spPr>
        <p:txBody>
          <a:bodyPr wrap="square" rtlCol="0">
            <a:spAutoFit/>
          </a:bodyPr>
          <a:lstStyle/>
          <a:p>
            <a:r>
              <a:rPr lang="en-US" sz="2400" i="1" dirty="0"/>
              <a:t>F</a:t>
            </a:r>
          </a:p>
        </p:txBody>
      </p:sp>
      <p:sp>
        <p:nvSpPr>
          <p:cNvPr id="11" name="TextBox 10"/>
          <p:cNvSpPr txBox="1"/>
          <p:nvPr/>
        </p:nvSpPr>
        <p:spPr>
          <a:xfrm>
            <a:off x="2946400" y="40386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p:nvPr/>
        </p:nvCxnSpPr>
        <p:spPr>
          <a:xfrm>
            <a:off x="3454400" y="3124201"/>
            <a:ext cx="2133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1117600" y="3581401"/>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rot="16200000" flipH="1">
            <a:off x="4216400" y="2413000"/>
            <a:ext cx="457200" cy="187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1117600" y="2743200"/>
            <a:ext cx="4267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6197600" y="3581400"/>
            <a:ext cx="203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rot="10800000">
            <a:off x="3860800" y="2057400"/>
            <a:ext cx="17272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rot="16200000" flipH="1">
            <a:off x="4292600" y="2336800"/>
            <a:ext cx="304800" cy="187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88000" y="4114801"/>
            <a:ext cx="1320800" cy="461665"/>
          </a:xfrm>
          <a:prstGeom prst="rect">
            <a:avLst/>
          </a:prstGeom>
          <a:noFill/>
        </p:spPr>
        <p:txBody>
          <a:bodyPr wrap="square" rtlCol="0">
            <a:spAutoFit/>
          </a:bodyPr>
          <a:lstStyle/>
          <a:p>
            <a:r>
              <a:rPr lang="en-US" sz="2400" dirty="0"/>
              <a:t>Image</a:t>
            </a:r>
          </a:p>
        </p:txBody>
      </p:sp>
      <p:cxnSp>
        <p:nvCxnSpPr>
          <p:cNvPr id="37" name="Straight Connector 36"/>
          <p:cNvCxnSpPr/>
          <p:nvPr/>
        </p:nvCxnSpPr>
        <p:spPr>
          <a:xfrm>
            <a:off x="5384800" y="3581401"/>
            <a:ext cx="416560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8" idx="1"/>
          </p:cNvCxnSpPr>
          <p:nvPr/>
        </p:nvCxnSpPr>
        <p:spPr>
          <a:xfrm>
            <a:off x="5384803" y="3429000"/>
            <a:ext cx="3361727" cy="57057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 idx="0"/>
          </p:cNvCxnSpPr>
          <p:nvPr/>
        </p:nvCxnSpPr>
        <p:spPr>
          <a:xfrm>
            <a:off x="5384800" y="3581401"/>
            <a:ext cx="1656080" cy="411481"/>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descr="Convex mirror 2.JPG"/>
          <p:cNvPicPr>
            <a:picLocks noChangeAspect="1"/>
          </p:cNvPicPr>
          <p:nvPr/>
        </p:nvPicPr>
        <p:blipFill>
          <a:blip r:embed="rId3" cstate="print"/>
          <a:srcRect l="14286"/>
          <a:stretch>
            <a:fillRect/>
          </a:stretch>
        </p:blipFill>
        <p:spPr>
          <a:xfrm>
            <a:off x="8062685" y="563563"/>
            <a:ext cx="4180115"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41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par>
                                <p:cTn id="109" presetID="39" presetClass="entr" presetSubtype="0" accel="10000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9" presetClass="entr" presetSubtype="0" accel="10000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18"/>
                                        </p:tgtEl>
                                        <p:attrNameLst>
                                          <p:attrName>ppt_y</p:attrName>
                                        </p:attrNameLst>
                                      </p:cBhvr>
                                      <p:tavLst>
                                        <p:tav tm="0">
                                          <p:val>
                                            <p:strVal val="#ppt_y"/>
                                          </p:val>
                                        </p:tav>
                                        <p:tav tm="100000">
                                          <p:val>
                                            <p:strVal val="#ppt_y"/>
                                          </p:val>
                                        </p:tav>
                                      </p:tavLst>
                                    </p:anim>
                                  </p:childTnLst>
                                </p:cTn>
                              </p:par>
                              <p:par>
                                <p:cTn id="123" presetID="39" presetClass="entr" presetSubtype="0" accel="100000" fill="hold" nodeType="with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p:cTn id="125" dur="500" fill="hold"/>
                                        <p:tgtEl>
                                          <p:spTgt spid="39"/>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39"/>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39"/>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grpId="0"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p:cTn id="14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6"/>
                                        </p:tgtEl>
                                        <p:attrNameLst>
                                          <p:attrName>ppt_y</p:attrName>
                                        </p:attrNameLst>
                                      </p:cBhvr>
                                      <p:tavLst>
                                        <p:tav tm="0">
                                          <p:val>
                                            <p:strVal val="#ppt_y"/>
                                          </p:val>
                                        </p:tav>
                                        <p:tav tm="100000">
                                          <p:val>
                                            <p:strVal val="#ppt_y"/>
                                          </p:val>
                                        </p:tav>
                                      </p:tavLst>
                                    </p:anim>
                                  </p:childTnLst>
                                </p:cTn>
                              </p:par>
                              <p:par>
                                <p:cTn id="145" presetID="39" presetClass="entr" presetSubtype="0" accel="10000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Mirror Equation:</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1</m:t>
                          </m:r>
                        </m:num>
                        <m:den>
                          <m:r>
                            <a:rPr lang="en-US" i="1">
                              <a:latin typeface="Cambria Math"/>
                            </a:rPr>
                            <m:t>𝑓</m:t>
                          </m:r>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den>
                      </m:f>
                    </m:oMath>
                  </m:oMathPara>
                </a14:m>
                <a:endParaRPr lang="en-US" dirty="0"/>
              </a:p>
              <a:p>
                <a:r>
                  <a:rPr lang="en-US" dirty="0"/>
                  <a:t>Where</a:t>
                </a:r>
              </a:p>
              <a:p>
                <a:pPr lvl="1"/>
                <a:r>
                  <a:rPr lang="en-US" i="1" dirty="0"/>
                  <a:t>f</a:t>
                </a:r>
                <a:r>
                  <a:rPr lang="en-US" dirty="0"/>
                  <a:t> = focal length (negative if convex)</a:t>
                </a:r>
              </a:p>
              <a:p>
                <a:pPr lvl="1"/>
                <a:r>
                  <a:rPr lang="en-US" i="1" dirty="0"/>
                  <a:t>d</a:t>
                </a:r>
                <a:r>
                  <a:rPr lang="en-US" i="1" baseline="-25000" dirty="0"/>
                  <a:t>o</a:t>
                </a:r>
                <a:r>
                  <a:rPr lang="en-US" dirty="0"/>
                  <a:t> = object distance </a:t>
                </a:r>
              </a:p>
              <a:p>
                <a:pPr lvl="1"/>
                <a:r>
                  <a:rPr lang="en-US" i="1" dirty="0" err="1"/>
                  <a:t>d</a:t>
                </a:r>
                <a:r>
                  <a:rPr lang="en-US" i="1" baseline="-25000" dirty="0" err="1"/>
                  <a:t>i</a:t>
                </a:r>
                <a:r>
                  <a:rPr lang="en-US" dirty="0"/>
                  <a:t> = image distance (negative if virtual)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4717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Magnification Equation:</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𝑚</m:t>
                      </m:r>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h</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h</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oMath>
                  </m:oMathPara>
                </a14:m>
                <a:endParaRPr lang="en-US" dirty="0"/>
              </a:p>
              <a:p>
                <a:r>
                  <a:rPr lang="en-US" dirty="0"/>
                  <a:t>Where</a:t>
                </a:r>
              </a:p>
              <a:p>
                <a:pPr lvl="1"/>
                <a:r>
                  <a:rPr lang="en-US" i="1" dirty="0"/>
                  <a:t>m</a:t>
                </a:r>
                <a:r>
                  <a:rPr lang="en-US" dirty="0"/>
                  <a:t> = magnification</a:t>
                </a:r>
              </a:p>
              <a:p>
                <a:pPr lvl="1"/>
                <a:r>
                  <a:rPr lang="en-US" i="1" dirty="0"/>
                  <a:t>h</a:t>
                </a:r>
                <a:r>
                  <a:rPr lang="en-US" i="1" baseline="-25000" dirty="0"/>
                  <a:t>o</a:t>
                </a:r>
                <a:r>
                  <a:rPr lang="en-US" dirty="0"/>
                  <a:t> = object height </a:t>
                </a:r>
              </a:p>
              <a:p>
                <a:pPr lvl="1"/>
                <a:r>
                  <a:rPr lang="en-US" i="1" dirty="0"/>
                  <a:t>h</a:t>
                </a:r>
                <a:r>
                  <a:rPr lang="en-US" i="1" baseline="-25000" dirty="0"/>
                  <a:t>i</a:t>
                </a:r>
                <a:r>
                  <a:rPr lang="en-US" dirty="0"/>
                  <a:t> = image height (negative if inverted)</a:t>
                </a:r>
              </a:p>
              <a:p>
                <a:pPr lvl="1"/>
                <a:r>
                  <a:rPr lang="en-US" i="1" dirty="0"/>
                  <a:t>d</a:t>
                </a:r>
                <a:r>
                  <a:rPr lang="en-US" i="1" baseline="-25000" dirty="0"/>
                  <a:t>o</a:t>
                </a:r>
                <a:r>
                  <a:rPr lang="en-US" dirty="0"/>
                  <a:t> = object distance </a:t>
                </a:r>
              </a:p>
              <a:p>
                <a:pPr lvl="1"/>
                <a:r>
                  <a:rPr lang="en-US" i="1" dirty="0" err="1"/>
                  <a:t>d</a:t>
                </a:r>
                <a:r>
                  <a:rPr lang="en-US" i="1" baseline="-25000" dirty="0" err="1"/>
                  <a:t>i</a:t>
                </a:r>
                <a:r>
                  <a:rPr lang="en-US" dirty="0"/>
                  <a:t> = image distance (negative if virtual)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33374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sz="half" idx="1"/>
          </p:nvPr>
        </p:nvSpPr>
        <p:spPr/>
        <p:txBody>
          <a:bodyPr>
            <a:normAutofit/>
          </a:bodyPr>
          <a:lstStyle/>
          <a:p>
            <a:r>
              <a:rPr lang="en-US" dirty="0"/>
              <a:t>A 0.5-m high toddler is playing 10 m in front of a concave mirror with radius of curvature of 7 m.  </a:t>
            </a:r>
          </a:p>
          <a:p>
            <a:pPr lvl="1"/>
            <a:r>
              <a:rPr lang="en-US" dirty="0"/>
              <a:t>What is the location of his image?</a:t>
            </a:r>
          </a:p>
          <a:p>
            <a:pPr lvl="2"/>
            <a:r>
              <a:rPr lang="en-US" i="1" dirty="0"/>
              <a:t>d</a:t>
            </a:r>
            <a:r>
              <a:rPr lang="en-US" i="1" baseline="-25000" dirty="0"/>
              <a:t>i</a:t>
            </a:r>
            <a:r>
              <a:rPr lang="en-US" dirty="0"/>
              <a:t> = 5.38 m</a:t>
            </a:r>
          </a:p>
          <a:p>
            <a:pPr lvl="2"/>
            <a:endParaRPr lang="en-US" dirty="0"/>
          </a:p>
          <a:p>
            <a:pPr lvl="2"/>
            <a:endParaRPr lang="en-US" dirty="0"/>
          </a:p>
          <a:p>
            <a:pPr lvl="2"/>
            <a:endParaRPr lang="en-US" dirty="0"/>
          </a:p>
          <a:p>
            <a:pPr lvl="1"/>
            <a:r>
              <a:rPr lang="en-US" dirty="0"/>
              <a:t>What is the height of his image?</a:t>
            </a:r>
          </a:p>
          <a:p>
            <a:pPr lvl="2"/>
            <a:r>
              <a:rPr lang="en-US" i="1" dirty="0"/>
              <a:t>h</a:t>
            </a:r>
            <a:r>
              <a:rPr lang="en-US" i="1" baseline="-25000" dirty="0"/>
              <a:t>i</a:t>
            </a:r>
            <a:r>
              <a:rPr lang="en-US" dirty="0"/>
              <a:t> = −0.269 m</a:t>
            </a:r>
          </a:p>
        </p:txBody>
      </p:sp>
      <p:pic>
        <p:nvPicPr>
          <p:cNvPr id="4" name="Picture 3" descr="Picture 003.jpg"/>
          <p:cNvPicPr>
            <a:picLocks noChangeAspect="1"/>
          </p:cNvPicPr>
          <p:nvPr/>
        </p:nvPicPr>
        <p:blipFill>
          <a:blip r:embed="rId3" cstate="print"/>
          <a:stretch>
            <a:fillRect/>
          </a:stretch>
        </p:blipFill>
        <p:spPr>
          <a:xfrm>
            <a:off x="5960533" y="1325563"/>
            <a:ext cx="6231467" cy="431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0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lstStyle/>
          <a:p>
            <a:r>
              <a:rPr lang="en-US" dirty="0"/>
              <a:t>A 0.5-m high toddler is playing 10 m in front of a convex mirror with radius of curvature of 7 m.</a:t>
            </a:r>
          </a:p>
          <a:p>
            <a:pPr lvl="1"/>
            <a:r>
              <a:rPr lang="en-US" dirty="0"/>
              <a:t>What is the location of his image?</a:t>
            </a:r>
          </a:p>
          <a:p>
            <a:pPr lvl="2"/>
            <a:r>
              <a:rPr lang="en-US" i="1" dirty="0"/>
              <a:t>d</a:t>
            </a:r>
            <a:r>
              <a:rPr lang="en-US" i="1" baseline="-25000" dirty="0"/>
              <a:t>i</a:t>
            </a:r>
            <a:r>
              <a:rPr lang="en-US" dirty="0"/>
              <a:t> = -2.59 m</a:t>
            </a:r>
          </a:p>
          <a:p>
            <a:pPr lvl="2"/>
            <a:endParaRPr lang="en-US" dirty="0"/>
          </a:p>
          <a:p>
            <a:pPr lvl="2"/>
            <a:endParaRPr lang="en-US" dirty="0"/>
          </a:p>
          <a:p>
            <a:pPr lvl="2"/>
            <a:endParaRPr lang="en-US" dirty="0"/>
          </a:p>
          <a:p>
            <a:pPr lvl="1"/>
            <a:r>
              <a:rPr lang="en-US" dirty="0"/>
              <a:t>What is the height of his image?</a:t>
            </a:r>
          </a:p>
          <a:p>
            <a:pPr lvl="2"/>
            <a:r>
              <a:rPr lang="en-US" i="1" dirty="0"/>
              <a:t>h</a:t>
            </a:r>
            <a:r>
              <a:rPr lang="en-US" i="1" baseline="-25000" dirty="0"/>
              <a:t>i</a:t>
            </a:r>
            <a:r>
              <a:rPr lang="en-US" dirty="0"/>
              <a:t> = 0.130 m</a:t>
            </a:r>
          </a:p>
          <a:p>
            <a:pPr lvl="1"/>
            <a:endParaRPr lang="en-US" dirty="0"/>
          </a:p>
        </p:txBody>
      </p:sp>
    </p:spTree>
    <p:extLst>
      <p:ext uri="{BB962C8B-B14F-4D97-AF65-F5344CB8AC3E}">
        <p14:creationId xmlns:p14="http://schemas.microsoft.com/office/powerpoint/2010/main" val="29951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Practice Work</a:t>
            </a:r>
          </a:p>
        </p:txBody>
      </p:sp>
      <p:sp>
        <p:nvSpPr>
          <p:cNvPr id="3" name="Content Placeholder 2"/>
          <p:cNvSpPr>
            <a:spLocks noGrp="1"/>
          </p:cNvSpPr>
          <p:nvPr>
            <p:ph idx="1"/>
          </p:nvPr>
        </p:nvSpPr>
        <p:spPr/>
        <p:txBody>
          <a:bodyPr>
            <a:normAutofit/>
          </a:bodyPr>
          <a:lstStyle/>
          <a:p>
            <a:r>
              <a:rPr lang="en-US" dirty="0"/>
              <a:t>Let your life reflect the love of God to others.</a:t>
            </a:r>
          </a:p>
          <a:p>
            <a:endParaRPr lang="en-US" dirty="0"/>
          </a:p>
          <a:p>
            <a:r>
              <a:rPr lang="en-US" dirty="0"/>
              <a:t>Read </a:t>
            </a:r>
          </a:p>
          <a:p>
            <a:pPr lvl="1"/>
            <a:r>
              <a:rPr lang="en-US" dirty="0"/>
              <a:t>OpenStax College Physics 2e 25.3-25.5</a:t>
            </a:r>
          </a:p>
          <a:p>
            <a:pPr lvl="1"/>
            <a:r>
              <a:rPr lang="en-US" dirty="0"/>
              <a:t>OR</a:t>
            </a:r>
          </a:p>
          <a:p>
            <a:pPr lvl="1"/>
            <a:r>
              <a:rPr lang="en-US" dirty="0"/>
              <a:t>OpenStax High School Physics 16.2</a:t>
            </a:r>
          </a:p>
          <a:p>
            <a:endParaRPr lang="fr-FR" dirty="0"/>
          </a:p>
          <a:p>
            <a:endParaRPr lang="fr-FR" dirty="0"/>
          </a:p>
          <a:p>
            <a:endParaRPr lang="fr-FR" dirty="0"/>
          </a:p>
        </p:txBody>
      </p:sp>
    </p:spTree>
    <p:extLst>
      <p:ext uri="{BB962C8B-B14F-4D97-AF65-F5344CB8AC3E}">
        <p14:creationId xmlns:p14="http://schemas.microsoft.com/office/powerpoint/2010/main" val="3482893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247A-8899-861C-FB4F-74014B2B3890}"/>
              </a:ext>
            </a:extLst>
          </p:cNvPr>
          <p:cNvSpPr>
            <a:spLocks noGrp="1"/>
          </p:cNvSpPr>
          <p:nvPr>
            <p:ph type="title"/>
          </p:nvPr>
        </p:nvSpPr>
        <p:spPr/>
        <p:txBody>
          <a:bodyPr/>
          <a:lstStyle/>
          <a:p>
            <a:r>
              <a:rPr lang="en-US" dirty="0"/>
              <a:t>11-03 Refraction</a:t>
            </a:r>
          </a:p>
        </p:txBody>
      </p:sp>
      <p:sp>
        <p:nvSpPr>
          <p:cNvPr id="3" name="Text Placeholder 2">
            <a:extLst>
              <a:ext uri="{FF2B5EF4-FFF2-40B4-BE49-F238E27FC236}">
                <a16:creationId xmlns:a16="http://schemas.microsoft.com/office/drawing/2014/main" id="{CBDD4C81-5078-14E2-1AAC-48B1B6181422}"/>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the Snell’s Law of Refraction.</a:t>
            </a:r>
          </a:p>
          <a:p>
            <a:pPr marL="342900" indent="-342900">
              <a:buFont typeface="Arial" panose="020B0604020202020204" pitchFamily="34" charset="0"/>
              <a:buChar char="•"/>
            </a:pPr>
            <a:r>
              <a:rPr lang="en-US" dirty="0"/>
              <a:t>Understand internal reflection and its uses.</a:t>
            </a:r>
          </a:p>
          <a:p>
            <a:pPr marL="342900" indent="-342900">
              <a:buFont typeface="Arial" panose="020B0604020202020204" pitchFamily="34" charset="0"/>
              <a:buChar char="•"/>
            </a:pPr>
            <a:r>
              <a:rPr lang="en-US" dirty="0"/>
              <a:t>Explain how dispersion creates a rainbow.</a:t>
            </a:r>
          </a:p>
          <a:p>
            <a:endParaRPr lang="en-US" dirty="0"/>
          </a:p>
          <a:p>
            <a:endParaRPr lang="en-US" dirty="0"/>
          </a:p>
        </p:txBody>
      </p:sp>
    </p:spTree>
    <p:extLst>
      <p:ext uri="{BB962C8B-B14F-4D97-AF65-F5344CB8AC3E}">
        <p14:creationId xmlns:p14="http://schemas.microsoft.com/office/powerpoint/2010/main" val="101126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Speed of light in a vacuum: </a:t>
                </a:r>
              </a:p>
              <a:p>
                <a:pPr lvl="1"/>
                <a14:m>
                  <m:oMath xmlns:m="http://schemas.openxmlformats.org/officeDocument/2006/math">
                    <m:r>
                      <a:rPr lang="en-US" i="1" dirty="0" smtClean="0">
                        <a:latin typeface="Cambria Math"/>
                      </a:rPr>
                      <m:t>𝑐</m:t>
                    </m:r>
                    <m:r>
                      <a:rPr lang="en-US" i="1" dirty="0" smtClean="0">
                        <a:latin typeface="Cambria Math"/>
                      </a:rPr>
                      <m:t>=3.00×</m:t>
                    </m:r>
                    <m:sSup>
                      <m:sSupPr>
                        <m:ctrlPr>
                          <a:rPr lang="en-US" b="0" i="1" dirty="0" smtClean="0">
                            <a:latin typeface="Cambria Math" panose="02040503050406030204" pitchFamily="18" charset="0"/>
                          </a:rPr>
                        </m:ctrlPr>
                      </m:sSupPr>
                      <m:e>
                        <m:r>
                          <a:rPr lang="en-US" i="1" dirty="0" smtClean="0">
                            <a:latin typeface="Cambria Math"/>
                          </a:rPr>
                          <m:t>10</m:t>
                        </m:r>
                      </m:e>
                      <m:sup>
                        <m:r>
                          <a:rPr lang="en-US" b="0" i="0" dirty="0" smtClean="0">
                            <a:latin typeface="Cambria Math"/>
                          </a:rPr>
                          <m:t>8</m:t>
                        </m:r>
                      </m:sup>
                    </m:sSup>
                  </m:oMath>
                </a14:m>
                <a:r>
                  <a:rPr lang="en-US" dirty="0"/>
                  <a:t> m/s</a:t>
                </a:r>
              </a:p>
              <a:p>
                <a:r>
                  <a:rPr lang="en-US" dirty="0"/>
                  <a:t>Light travels slower through materials due to light hitting, absorbed by, emitted by, and scattered by atoms.</a:t>
                </a:r>
              </a:p>
              <a:p>
                <a:endParaRPr lang="en-US" dirty="0"/>
              </a:p>
              <a:p>
                <a:r>
                  <a:rPr lang="en-US" dirty="0"/>
                  <a:t>Index of Refraction</a:t>
                </a:r>
              </a:p>
              <a:p>
                <a:pPr lvl="1"/>
                <a:r>
                  <a:rPr lang="en-US" dirty="0"/>
                  <a:t>Number to indicate relative speed of light in a material</a:t>
                </a:r>
              </a:p>
              <a:p>
                <a:pPr marL="524243"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𝑛</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num>
                        <m:den>
                          <m:r>
                            <a:rPr lang="en-US" b="0" i="1" smtClean="0">
                              <a:latin typeface="Cambria Math"/>
                            </a:rPr>
                            <m:t>𝑣</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366478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64D05-5607-0E6E-7E8B-FC780C902040}"/>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314BCDA6-E328-A8AC-9661-D79DB637A475}"/>
              </a:ext>
            </a:extLst>
          </p:cNvPr>
          <p:cNvSpPr>
            <a:spLocks noGrp="1"/>
          </p:cNvSpPr>
          <p:nvPr>
            <p:ph sz="half" idx="1"/>
          </p:nvPr>
        </p:nvSpPr>
        <p:spPr/>
        <p:txBody>
          <a:bodyPr/>
          <a:lstStyle/>
          <a:p>
            <a:r>
              <a:rPr lang="en-US" dirty="0"/>
              <a:t>How to create electromagnetic (EM) waves</a:t>
            </a:r>
          </a:p>
          <a:p>
            <a:pPr lvl="1"/>
            <a:r>
              <a:rPr lang="en-US" dirty="0"/>
              <a:t>Move a charge (current)</a:t>
            </a:r>
          </a:p>
          <a:p>
            <a:pPr lvl="1"/>
            <a:r>
              <a:rPr lang="en-US" dirty="0"/>
              <a:t>This creates an electric field</a:t>
            </a:r>
          </a:p>
          <a:p>
            <a:pPr lvl="1"/>
            <a:r>
              <a:rPr lang="en-US" dirty="0"/>
              <a:t>Also creates a magnetic field</a:t>
            </a:r>
          </a:p>
          <a:p>
            <a:pPr lvl="1"/>
            <a:r>
              <a:rPr lang="en-US" dirty="0"/>
              <a:t>These are 90° to each other</a:t>
            </a:r>
          </a:p>
        </p:txBody>
      </p:sp>
      <p:pic>
        <p:nvPicPr>
          <p:cNvPr id="6" name="Google Shape;59;p9" descr="The diagram shows two intersecting planes: a vertical plane labeled “E” and a horizontal plane labeled “B”. The line of intersection is drawn as an arrow, with the letter “c” next to the arrowhead. Within the vertical plane are the crest, trough, and crest of a blue wave, enclosing arrows that point from the baseline to the line of the wave. Likewise, within the horizontal plane are the crest, trough, and crest of a red wave, enclosing arrows that point from the baseline to the line of the wave. To the left of the intersecting planes is a thin vertical bar with a small circle in the middle and a wave symbol within the circle.">
            <a:extLst>
              <a:ext uri="{FF2B5EF4-FFF2-40B4-BE49-F238E27FC236}">
                <a16:creationId xmlns:a16="http://schemas.microsoft.com/office/drawing/2014/main" id="{278507D2-753F-ECAA-AED4-6F4BF433EBB1}"/>
              </a:ext>
            </a:extLst>
          </p:cNvPr>
          <p:cNvPicPr preferRelativeResize="0">
            <a:picLocks noGrp="1"/>
          </p:cNvPicPr>
          <p:nvPr>
            <p:ph sz="half" idx="2"/>
          </p:nvPr>
        </p:nvPicPr>
        <p:blipFill rotWithShape="1">
          <a:blip r:embed="rId2">
            <a:alphaModFix/>
          </a:blip>
          <a:srcRect l="-1297" r="-2000"/>
          <a:stretch/>
        </p:blipFill>
        <p:spPr>
          <a:xfrm>
            <a:off x="6066610" y="1911902"/>
            <a:ext cx="6125390" cy="4071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9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p:sp>
        <p:nvSpPr>
          <p:cNvPr id="3" name="Content Placeholder 2"/>
          <p:cNvSpPr>
            <a:spLocks noGrp="1"/>
          </p:cNvSpPr>
          <p:nvPr>
            <p:ph sz="half" idx="1"/>
          </p:nvPr>
        </p:nvSpPr>
        <p:spPr>
          <a:xfrm>
            <a:off x="0" y="1920085"/>
            <a:ext cx="7416800" cy="4434840"/>
          </a:xfrm>
        </p:spPr>
        <p:txBody>
          <a:bodyPr/>
          <a:lstStyle/>
          <a:p>
            <a:r>
              <a:rPr lang="en-US" dirty="0"/>
              <a:t>When light hits the surface of a material part of it is reflected</a:t>
            </a:r>
          </a:p>
          <a:p>
            <a:r>
              <a:rPr lang="en-US" dirty="0"/>
              <a:t>The other part goes into the material</a:t>
            </a:r>
          </a:p>
          <a:p>
            <a:r>
              <a:rPr lang="en-US" dirty="0"/>
              <a:t>The transmitted part is bent (</a:t>
            </a:r>
            <a:r>
              <a:rPr lang="en-US" b="1" i="1" dirty="0"/>
              <a:t>refracted</a:t>
            </a:r>
            <a:r>
              <a:rPr lang="en-US" dirty="0"/>
              <a:t>)</a:t>
            </a:r>
          </a:p>
        </p:txBody>
      </p:sp>
      <p:pic>
        <p:nvPicPr>
          <p:cNvPr id="4" name="Picture 3" descr="F26.02.jpg"/>
          <p:cNvPicPr>
            <a:picLocks noChangeAspect="1"/>
          </p:cNvPicPr>
          <p:nvPr/>
        </p:nvPicPr>
        <p:blipFill>
          <a:blip r:embed="rId3" cstate="print"/>
          <a:stretch>
            <a:fillRect/>
          </a:stretch>
        </p:blipFill>
        <p:spPr>
          <a:xfrm>
            <a:off x="7966710" y="1325563"/>
            <a:ext cx="3962400" cy="5303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4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Snell’s Law (The Law of Refraction)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m:oMathPara>
                </a14:m>
                <a:endParaRPr lang="en-US" dirty="0"/>
              </a:p>
              <a:p>
                <a:r>
                  <a:rPr lang="en-US" dirty="0"/>
                  <a:t>Where</a:t>
                </a:r>
              </a:p>
              <a:p>
                <a:pPr lvl="1"/>
                <a:r>
                  <a:rPr lang="en-US" i="1" dirty="0"/>
                  <a:t>n</a:t>
                </a:r>
                <a:r>
                  <a:rPr lang="en-US" baseline="-25000" dirty="0"/>
                  <a:t>1</a:t>
                </a:r>
                <a:r>
                  <a:rPr lang="en-US" dirty="0"/>
                  <a:t> = index of refraction of incident medium</a:t>
                </a:r>
              </a:p>
              <a:p>
                <a:pPr lvl="1"/>
                <a:r>
                  <a:rPr lang="en-US" i="1" dirty="0"/>
                  <a:t>n</a:t>
                </a:r>
                <a:r>
                  <a:rPr lang="en-US" baseline="-25000" dirty="0"/>
                  <a:t>2</a:t>
                </a:r>
                <a:r>
                  <a:rPr lang="en-US" dirty="0"/>
                  <a:t> = index of refraction of second medium</a:t>
                </a:r>
              </a:p>
              <a:p>
                <a:pPr lvl="1"/>
                <a:r>
                  <a:rPr lang="el-GR" i="1" dirty="0"/>
                  <a:t>θ</a:t>
                </a:r>
                <a:r>
                  <a:rPr lang="el-GR" baseline="-25000" dirty="0"/>
                  <a:t>1</a:t>
                </a:r>
                <a:r>
                  <a:rPr lang="en-US" dirty="0"/>
                  <a:t> = angle of incidence (measured to normal)</a:t>
                </a:r>
              </a:p>
              <a:p>
                <a:pPr lvl="1"/>
                <a:r>
                  <a:rPr lang="el-GR" i="1" dirty="0"/>
                  <a:t>θ</a:t>
                </a:r>
                <a:r>
                  <a:rPr lang="en-US" baseline="-25000" dirty="0"/>
                  <a:t>2</a:t>
                </a:r>
                <a:r>
                  <a:rPr lang="en-US" dirty="0"/>
                  <a:t> = angle of refraction (measured to normal)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036" t="-3424" r="-4049"/>
                </a:stretch>
              </a:blipFill>
            </p:spPr>
            <p:txBody>
              <a:bodyPr/>
              <a:lstStyle/>
              <a:p>
                <a:r>
                  <a:rPr lang="en-US">
                    <a:noFill/>
                  </a:rPr>
                  <a:t> </a:t>
                </a:r>
              </a:p>
            </p:txBody>
          </p:sp>
        </mc:Fallback>
      </mc:AlternateContent>
      <p:pic>
        <p:nvPicPr>
          <p:cNvPr id="6" name="Picture 5" descr="F26.02.jpg">
            <a:extLst>
              <a:ext uri="{FF2B5EF4-FFF2-40B4-BE49-F238E27FC236}">
                <a16:creationId xmlns:a16="http://schemas.microsoft.com/office/drawing/2014/main" id="{863049F5-5889-2D90-D1BE-A1112856EA55}"/>
              </a:ext>
            </a:extLst>
          </p:cNvPr>
          <p:cNvPicPr>
            <a:picLocks noChangeAspect="1"/>
          </p:cNvPicPr>
          <p:nvPr/>
        </p:nvPicPr>
        <p:blipFill>
          <a:blip r:embed="rId4" cstate="print"/>
          <a:stretch>
            <a:fillRect/>
          </a:stretch>
        </p:blipFill>
        <p:spPr>
          <a:xfrm>
            <a:off x="7966710" y="1325563"/>
            <a:ext cx="3962400" cy="5303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2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sz="2667" dirty="0"/>
                  <a:t>You shine a laser into a piece of clear material.  The angle of incidence is 35°.  You measure the angle of refraction as 26°.  What is the material?</a:t>
                </a:r>
              </a:p>
              <a:p>
                <a:pPr lvl="1"/>
                <a:r>
                  <a:rPr lang="en-US" sz="2667" dirty="0"/>
                  <a:t>Ice </a:t>
                </a:r>
              </a:p>
              <a:p>
                <a:pPr lvl="1"/>
                <a:endParaRPr lang="en-US" sz="2667" dirty="0"/>
              </a:p>
              <a:p>
                <a:pPr lvl="1"/>
                <a:endParaRPr lang="en-US" sz="2667" dirty="0"/>
              </a:p>
              <a:p>
                <a:r>
                  <a:rPr lang="en-US" sz="2667" dirty="0"/>
                  <a:t>What is the speed of light in the material?</a:t>
                </a:r>
              </a:p>
              <a:p>
                <a:pPr lvl="1"/>
                <a14:m>
                  <m:oMath xmlns:m="http://schemas.openxmlformats.org/officeDocument/2006/math">
                    <m:r>
                      <a:rPr lang="en-US" sz="2667" i="1" dirty="0">
                        <a:latin typeface="Cambria Math"/>
                        <a:sym typeface="Wingdings" pitchFamily="2" charset="2"/>
                      </a:rPr>
                      <m:t>𝑣</m:t>
                    </m:r>
                    <m:r>
                      <a:rPr lang="en-US" sz="2667" i="1" dirty="0">
                        <a:latin typeface="Cambria Math"/>
                        <a:sym typeface="Wingdings" pitchFamily="2" charset="2"/>
                      </a:rPr>
                      <m:t>=2.29×</m:t>
                    </m:r>
                    <m:sSup>
                      <m:sSupPr>
                        <m:ctrlPr>
                          <a:rPr lang="en-US" sz="2667" i="1" dirty="0">
                            <a:latin typeface="Cambria Math" panose="02040503050406030204" pitchFamily="18" charset="0"/>
                            <a:sym typeface="Wingdings" pitchFamily="2" charset="2"/>
                          </a:rPr>
                        </m:ctrlPr>
                      </m:sSupPr>
                      <m:e>
                        <m:r>
                          <a:rPr lang="en-US" sz="2667" i="1" dirty="0">
                            <a:latin typeface="Cambria Math"/>
                            <a:sym typeface="Wingdings" pitchFamily="2" charset="2"/>
                          </a:rPr>
                          <m:t>10</m:t>
                        </m:r>
                      </m:e>
                      <m:sup>
                        <m:r>
                          <a:rPr lang="en-US" sz="2667" i="1" dirty="0">
                            <a:latin typeface="Cambria Math"/>
                            <a:sym typeface="Wingdings" pitchFamily="2" charset="2"/>
                          </a:rPr>
                          <m:t>8</m:t>
                        </m:r>
                      </m:sup>
                    </m:sSup>
                  </m:oMath>
                </a14:m>
                <a:r>
                  <a:rPr lang="en-US" sz="2667" dirty="0">
                    <a:sym typeface="Wingdings" pitchFamily="2" charset="2"/>
                  </a:rPr>
                  <a:t> m/s</a:t>
                </a:r>
                <a:endParaRPr lang="en-US" sz="2667"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1450" t="-3424" r="-1050"/>
                </a:stretch>
              </a:blipFill>
            </p:spPr>
            <p:txBody>
              <a:bodyPr/>
              <a:lstStyle/>
              <a:p>
                <a:r>
                  <a:rPr lang="en-US">
                    <a:noFill/>
                  </a:rPr>
                  <a:t> </a:t>
                </a:r>
              </a:p>
            </p:txBody>
          </p:sp>
        </mc:Fallback>
      </mc:AlternateContent>
      <p:pic>
        <p:nvPicPr>
          <p:cNvPr id="7" name="Picture 6" descr="F26.01.jpg"/>
          <p:cNvPicPr>
            <a:picLocks noChangeAspect="1"/>
          </p:cNvPicPr>
          <p:nvPr/>
        </p:nvPicPr>
        <p:blipFill>
          <a:blip r:embed="rId4" cstate="print"/>
          <a:srcRect l="3659" t="22222" r="57317" b="13889"/>
          <a:stretch>
            <a:fillRect/>
          </a:stretch>
        </p:blipFill>
        <p:spPr>
          <a:xfrm>
            <a:off x="6807202" y="4191000"/>
            <a:ext cx="4947479"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55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2" y="1325562"/>
                <a:ext cx="6019802" cy="5532437"/>
              </a:xfrm>
            </p:spPr>
            <p:txBody>
              <a:bodyPr>
                <a:normAutofit lnSpcReduction="10000"/>
              </a:bodyPr>
              <a:lstStyle/>
              <a:p>
                <a:r>
                  <a:rPr lang="en-US" dirty="0"/>
                  <a:t>Total Internal Reflection</a:t>
                </a:r>
              </a:p>
              <a:p>
                <a:pPr lvl="1"/>
                <a:r>
                  <a:rPr lang="en-US" dirty="0"/>
                  <a:t>When light hits an interface between two types of media with different indices of refractions</a:t>
                </a:r>
              </a:p>
              <a:p>
                <a:pPr lvl="2"/>
                <a:r>
                  <a:rPr lang="en-US" dirty="0"/>
                  <a:t>Some is reflected</a:t>
                </a:r>
              </a:p>
              <a:p>
                <a:pPr lvl="2"/>
                <a:r>
                  <a:rPr lang="en-US" dirty="0"/>
                  <a:t>Some is refracted</a:t>
                </a:r>
              </a:p>
              <a:p>
                <a:pPr lvl="1"/>
                <a:r>
                  <a:rPr lang="en-US" dirty="0"/>
                  <a:t>Critical angle</a:t>
                </a:r>
              </a:p>
              <a:p>
                <a:pPr lvl="2"/>
                <a:r>
                  <a:rPr lang="en-US" dirty="0"/>
                  <a:t>Angle of incidence where refracted angle is 90</a:t>
                </a:r>
                <a14:m>
                  <m:oMath xmlns:m="http://schemas.openxmlformats.org/officeDocument/2006/math">
                    <m:r>
                      <a:rPr lang="en-US" b="0" i="1" smtClean="0">
                        <a:latin typeface="Cambria Math"/>
                      </a:rPr>
                      <m:t>°</m:t>
                    </m:r>
                  </m:oMath>
                </a14:m>
                <a:endParaRPr lang="en-US" dirty="0"/>
              </a:p>
              <a:p>
                <a:pPr lvl="2"/>
                <a:r>
                  <a:rPr lang="en-US" dirty="0"/>
                  <a:t>Angles of incidence larger than this cause the refracted angle to be inside the material. This can’t happen, so no refraction occurs.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2" y="1325562"/>
                <a:ext cx="6019802" cy="5532437"/>
              </a:xfrm>
              <a:blipFill>
                <a:blip r:embed="rId3"/>
                <a:stretch>
                  <a:fillRect l="-3036" t="-3965" r="-4352"/>
                </a:stretch>
              </a:blipFill>
            </p:spPr>
            <p:txBody>
              <a:bodyPr/>
              <a:lstStyle/>
              <a:p>
                <a:r>
                  <a:rPr lang="en-US">
                    <a:noFill/>
                  </a:rPr>
                  <a:t> </a:t>
                </a:r>
              </a:p>
            </p:txBody>
          </p:sp>
        </mc:Fallback>
      </mc:AlternateContent>
      <p:pic>
        <p:nvPicPr>
          <p:cNvPr id="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b="30106"/>
          <a:stretch/>
        </p:blipFill>
        <p:spPr bwMode="auto">
          <a:xfrm>
            <a:off x="7155180" y="0"/>
            <a:ext cx="3367473" cy="685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5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Critical angle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r>
                      <a:rPr lang="en-US" b="0" i="1" smtClean="0">
                        <a:latin typeface="Cambria Math"/>
                      </a:rPr>
                      <m:t>=90°</m:t>
                    </m:r>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90°</m:t>
                        </m:r>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a14:m>
                <a:endParaRPr lang="en-US" dirty="0"/>
              </a:p>
              <a:p>
                <a:pPr lvl="2"/>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rPr>
                      <m:t>&gt;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355" t="-1318"/>
                </a:stretch>
              </a:blipFill>
            </p:spPr>
            <p:txBody>
              <a:bodyPr/>
              <a:lstStyle/>
              <a:p>
                <a:r>
                  <a:rPr lang="en-US">
                    <a:noFill/>
                  </a:rPr>
                  <a:t> </a:t>
                </a:r>
              </a:p>
            </p:txBody>
          </p:sp>
        </mc:Fallback>
      </mc:AlternateContent>
      <p:pic>
        <p:nvPicPr>
          <p:cNvPr id="5"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37356" b="3666"/>
          <a:stretch/>
        </p:blipFill>
        <p:spPr bwMode="auto">
          <a:xfrm>
            <a:off x="7834632" y="1592226"/>
            <a:ext cx="3164505" cy="4894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60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What is the critical angle from cubic zirconia (n=2.16) to air? Will an angle of </a:t>
                </a:r>
                <a14:m>
                  <m:oMath xmlns:m="http://schemas.openxmlformats.org/officeDocument/2006/math">
                    <m:r>
                      <a:rPr lang="en-US" b="0" i="1" smtClean="0">
                        <a:latin typeface="Cambria Math"/>
                      </a:rPr>
                      <m:t>25°</m:t>
                    </m:r>
                  </m:oMath>
                </a14:m>
                <a:r>
                  <a:rPr lang="en-US" dirty="0"/>
                  <a:t> produce total internal reflection?</a:t>
                </a:r>
              </a:p>
              <a:p>
                <a:r>
                  <a:rPr lang="en-US" dirty="0"/>
                  <a:t>27.7</a:t>
                </a:r>
                <a14:m>
                  <m:oMath xmlns:m="http://schemas.openxmlformats.org/officeDocument/2006/math">
                    <m:r>
                      <a:rPr lang="en-US" b="0" i="1" smtClean="0">
                        <a:latin typeface="Cambria Math"/>
                      </a:rPr>
                      <m:t>°</m:t>
                    </m:r>
                  </m:oMath>
                </a14:m>
                <a:endParaRPr lang="en-US" b="0" dirty="0"/>
              </a:p>
              <a:p>
                <a:r>
                  <a:rPr lang="en-US" dirty="0"/>
                  <a:t>No</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a:stretch>
              </a:blipFill>
            </p:spPr>
            <p:txBody>
              <a:bodyPr/>
              <a:lstStyle/>
              <a:p>
                <a:r>
                  <a:rPr lang="en-US">
                    <a:noFill/>
                  </a:rPr>
                  <a:t> </a:t>
                </a:r>
              </a:p>
            </p:txBody>
          </p:sp>
        </mc:Fallback>
      </mc:AlternateContent>
    </p:spTree>
    <p:extLst>
      <p:ext uri="{BB962C8B-B14F-4D97-AF65-F5344CB8AC3E}">
        <p14:creationId xmlns:p14="http://schemas.microsoft.com/office/powerpoint/2010/main" val="17401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341" y="1325880"/>
            <a:ext cx="4608660" cy="55321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dirty="0"/>
              <a:t>Uses of total internal reflection</a:t>
            </a:r>
          </a:p>
          <a:p>
            <a:pPr lvl="1"/>
            <a:r>
              <a:rPr lang="en-US" dirty="0"/>
              <a:t>Fiber optics for </a:t>
            </a:r>
          </a:p>
          <a:p>
            <a:pPr lvl="2"/>
            <a:r>
              <a:rPr lang="en-US" dirty="0"/>
              <a:t>Endoscopes</a:t>
            </a:r>
          </a:p>
          <a:p>
            <a:pPr lvl="2"/>
            <a:r>
              <a:rPr lang="en-US" dirty="0"/>
              <a:t>Telecommunications</a:t>
            </a:r>
          </a:p>
          <a:p>
            <a:pPr lvl="2"/>
            <a:r>
              <a:rPr lang="en-US" dirty="0"/>
              <a:t>Decorations</a:t>
            </a:r>
          </a:p>
          <a:p>
            <a:pPr lvl="1"/>
            <a:r>
              <a:rPr lang="en-US" dirty="0"/>
              <a:t>Binoculars/telescopes</a:t>
            </a:r>
          </a:p>
          <a:p>
            <a:pPr lvl="2"/>
            <a:r>
              <a:rPr lang="en-US" dirty="0"/>
              <a:t>Makes them shorter</a:t>
            </a:r>
          </a:p>
          <a:p>
            <a:pPr lvl="1"/>
            <a:r>
              <a:rPr lang="en-US" dirty="0"/>
              <a:t>Reflectors</a:t>
            </a:r>
          </a:p>
          <a:p>
            <a:pPr lvl="1"/>
            <a:r>
              <a:rPr lang="en-US" dirty="0"/>
              <a:t>Gemstones</a:t>
            </a:r>
          </a:p>
          <a:p>
            <a:pPr lvl="2"/>
            <a:r>
              <a:rPr lang="en-US" dirty="0"/>
              <a:t>Cut so that light only exits at certain places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08660" y="2025651"/>
            <a:ext cx="3932715" cy="3147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28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dirty="0"/>
              <a:t>Dispersion</a:t>
            </a:r>
          </a:p>
          <a:p>
            <a:pPr lvl="1"/>
            <a:r>
              <a:rPr lang="en-US" dirty="0"/>
              <a:t>Each wavelength of light has a different index of refraction</a:t>
            </a:r>
          </a:p>
          <a:p>
            <a:pPr lvl="1"/>
            <a:r>
              <a:rPr lang="en-US" dirty="0"/>
              <a:t>Red — lowest</a:t>
            </a:r>
          </a:p>
          <a:p>
            <a:pPr lvl="1"/>
            <a:r>
              <a:rPr lang="en-US" dirty="0"/>
              <a:t>Violet — highest</a:t>
            </a:r>
          </a:p>
          <a:p>
            <a:pPr lvl="1"/>
            <a:r>
              <a:rPr lang="en-US" dirty="0"/>
              <a:t>When light is refracted, the violet bends more than red, which splits the colors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114551"/>
            <a:ext cx="5994400" cy="4046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44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sz="2667" dirty="0"/>
              <a:t>Rainbows</a:t>
            </a:r>
          </a:p>
          <a:p>
            <a:pPr lvl="1"/>
            <a:r>
              <a:rPr lang="en-US" sz="2667" dirty="0"/>
              <a:t>Dispersion by refraction with internal reflection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 y="3337560"/>
            <a:ext cx="4470400" cy="35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7390"/>
          <a:stretch/>
        </p:blipFill>
        <p:spPr bwMode="auto">
          <a:xfrm>
            <a:off x="7010400" y="-35872"/>
            <a:ext cx="5181600" cy="688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1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0"/>
            <a:ext cx="13546667" cy="6858000"/>
          </a:xfrm>
          <a:prstGeom prst="rect">
            <a:avLst/>
          </a:prstGeom>
        </p:spPr>
      </p:pic>
    </p:spTree>
    <p:extLst>
      <p:ext uri="{BB962C8B-B14F-4D97-AF65-F5344CB8AC3E}">
        <p14:creationId xmlns:p14="http://schemas.microsoft.com/office/powerpoint/2010/main" val="315285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5788-4C3A-B439-9AD0-263B6815CDC3}"/>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493DA1-86E2-2089-859B-ECEF421BC7A8}"/>
                  </a:ext>
                </a:extLst>
              </p:cNvPr>
              <p:cNvSpPr>
                <a:spLocks noGrp="1"/>
              </p:cNvSpPr>
              <p:nvPr>
                <p:ph sz="half" idx="1"/>
              </p:nvPr>
            </p:nvSpPr>
            <p:spPr/>
            <p:txBody>
              <a:bodyPr/>
              <a:lstStyle/>
              <a:p>
                <a:r>
                  <a:rPr lang="en-US" dirty="0"/>
                  <a:t>EM Waves</a:t>
                </a:r>
              </a:p>
              <a:p>
                <a:pPr lvl="1"/>
                <a:r>
                  <a:rPr lang="en-US" dirty="0"/>
                  <a:t>Wavelength – distance of one cycle</a:t>
                </a:r>
              </a:p>
              <a:p>
                <a:pPr lvl="1"/>
                <a:r>
                  <a:rPr lang="en-US" dirty="0"/>
                  <a:t>Frequency – number of cycles per second</a:t>
                </a:r>
              </a:p>
              <a:p>
                <a:pPr lvl="1"/>
                <a:r>
                  <a:rPr lang="en-US" dirty="0"/>
                  <a:t>Amplitude – height of a crest above the undisturbed  position</a:t>
                </a:r>
              </a:p>
              <a:p>
                <a:pPr lvl="1"/>
                <a:endParaRPr lang="en-US" dirty="0"/>
              </a:p>
              <a:p>
                <a:pPr lvl="1"/>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𝜆</m:t>
                    </m:r>
                  </m:oMath>
                </a14:m>
                <a:endParaRPr lang="en-US" dirty="0"/>
              </a:p>
              <a:p>
                <a:pPr lvl="1"/>
                <a:endParaRPr lang="en-US" dirty="0"/>
              </a:p>
              <a:p>
                <a:r>
                  <a:rPr lang="en-US" dirty="0"/>
                  <a:t>In vacuum,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=3.00×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98493DA1-86E2-2089-859B-ECEF421BC7A8}"/>
                  </a:ext>
                </a:extLst>
              </p:cNvPr>
              <p:cNvSpPr>
                <a:spLocks noGrp="1" noRot="1" noChangeAspect="1" noMove="1" noResize="1" noEditPoints="1" noAdjustHandles="1" noChangeArrowheads="1" noChangeShapeType="1" noTextEdit="1"/>
              </p:cNvSpPr>
              <p:nvPr>
                <p:ph sz="half" idx="1"/>
              </p:nvPr>
            </p:nvSpPr>
            <p:spPr>
              <a:blipFill>
                <a:blip r:embed="rId2"/>
                <a:stretch>
                  <a:fillRect l="-3036" t="-3424" r="-2328"/>
                </a:stretch>
              </a:blipFill>
            </p:spPr>
            <p:txBody>
              <a:bodyPr/>
              <a:lstStyle/>
              <a:p>
                <a:r>
                  <a:rPr lang="en-US">
                    <a:noFill/>
                  </a:rPr>
                  <a:t> </a:t>
                </a:r>
              </a:p>
            </p:txBody>
          </p:sp>
        </mc:Fallback>
      </mc:AlternateContent>
      <p:pic>
        <p:nvPicPr>
          <p:cNvPr id="6" name="Picture 6" descr="F16">
            <a:extLst>
              <a:ext uri="{FF2B5EF4-FFF2-40B4-BE49-F238E27FC236}">
                <a16:creationId xmlns:a16="http://schemas.microsoft.com/office/drawing/2014/main" id="{68AFB66A-B8A7-B93D-0F13-D3BDC30BEA0C}"/>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920" r="50626"/>
          <a:stretch/>
        </p:blipFill>
        <p:spPr>
          <a:xfrm>
            <a:off x="6019800" y="2651126"/>
            <a:ext cx="6172200" cy="319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11-03 Practice Work</a:t>
            </a:r>
          </a:p>
        </p:txBody>
      </p:sp>
      <p:sp>
        <p:nvSpPr>
          <p:cNvPr id="3" name="Content Placeholder 2"/>
          <p:cNvSpPr>
            <a:spLocks noGrp="1"/>
          </p:cNvSpPr>
          <p:nvPr>
            <p:ph sz="half" idx="1"/>
          </p:nvPr>
        </p:nvSpPr>
        <p:spPr/>
        <p:txBody>
          <a:bodyPr>
            <a:normAutofit/>
          </a:bodyPr>
          <a:lstStyle/>
          <a:p>
            <a:r>
              <a:rPr lang="en-US" dirty="0"/>
              <a:t>“I have set my rainbow in the clouds, and it will be the sign of the covenant between me and the earth.” Genesis 9:13</a:t>
            </a:r>
          </a:p>
          <a:p>
            <a:endParaRPr lang="en-US" dirty="0"/>
          </a:p>
          <a:p>
            <a:r>
              <a:rPr lang="en-US" dirty="0"/>
              <a:t>Read </a:t>
            </a:r>
          </a:p>
          <a:p>
            <a:pPr lvl="1"/>
            <a:r>
              <a:rPr lang="en-US" dirty="0"/>
              <a:t>OpenStax College Physics 2e 25.6, 26.1-26.3</a:t>
            </a:r>
          </a:p>
          <a:p>
            <a:pPr lvl="1"/>
            <a:r>
              <a:rPr lang="en-US" dirty="0"/>
              <a:t>OR</a:t>
            </a:r>
          </a:p>
          <a:p>
            <a:pPr lvl="1"/>
            <a:r>
              <a:rPr lang="en-US" dirty="0"/>
              <a:t>OpenStax High School Physics 16.3</a:t>
            </a:r>
          </a:p>
        </p:txBody>
      </p:sp>
      <p:pic>
        <p:nvPicPr>
          <p:cNvPr id="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42578" y="0"/>
            <a:ext cx="6149423" cy="6858000"/>
          </a:xfrm>
          <a:prstGeom prst="rect">
            <a:avLst/>
          </a:prstGeom>
        </p:spPr>
      </p:pic>
    </p:spTree>
    <p:extLst>
      <p:ext uri="{BB962C8B-B14F-4D97-AF65-F5344CB8AC3E}">
        <p14:creationId xmlns:p14="http://schemas.microsoft.com/office/powerpoint/2010/main" val="1682924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407F-701A-07FD-8B98-9FABD34C7A60}"/>
              </a:ext>
            </a:extLst>
          </p:cNvPr>
          <p:cNvSpPr>
            <a:spLocks noGrp="1"/>
          </p:cNvSpPr>
          <p:nvPr>
            <p:ph type="title"/>
          </p:nvPr>
        </p:nvSpPr>
        <p:spPr/>
        <p:txBody>
          <a:bodyPr/>
          <a:lstStyle/>
          <a:p>
            <a:r>
              <a:rPr lang="en-US" dirty="0"/>
              <a:t>11-04 Lenses</a:t>
            </a:r>
          </a:p>
        </p:txBody>
      </p:sp>
      <p:sp>
        <p:nvSpPr>
          <p:cNvPr id="3" name="Text Placeholder 2">
            <a:extLst>
              <a:ext uri="{FF2B5EF4-FFF2-40B4-BE49-F238E27FC236}">
                <a16:creationId xmlns:a16="http://schemas.microsoft.com/office/drawing/2014/main" id="{110912DB-3D01-E0C9-ADA8-BBB2BCDD7698}"/>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lenses to describe an image.</a:t>
            </a:r>
          </a:p>
          <a:p>
            <a:pPr marL="342900" indent="-342900">
              <a:buFont typeface="Arial" panose="020B0604020202020204" pitchFamily="34" charset="0"/>
              <a:buChar char="•"/>
            </a:pPr>
            <a:r>
              <a:rPr lang="en-US" dirty="0"/>
              <a:t>Use the thin-lens equation.</a:t>
            </a:r>
          </a:p>
          <a:p>
            <a:pPr marL="342900" indent="-342900">
              <a:buFont typeface="Arial" panose="020B0604020202020204" pitchFamily="34" charset="0"/>
              <a:buChar char="•"/>
            </a:pPr>
            <a:r>
              <a:rPr lang="en-US" dirty="0"/>
              <a:t>Explain how the eye works.</a:t>
            </a:r>
          </a:p>
          <a:p>
            <a:endParaRPr lang="en-US" dirty="0"/>
          </a:p>
          <a:p>
            <a:endParaRPr lang="en-US" dirty="0"/>
          </a:p>
        </p:txBody>
      </p:sp>
    </p:spTree>
    <p:extLst>
      <p:ext uri="{BB962C8B-B14F-4D97-AF65-F5344CB8AC3E}">
        <p14:creationId xmlns:p14="http://schemas.microsoft.com/office/powerpoint/2010/main" val="1055942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Lens - Made from transparent material, usually with a curved edge.</a:t>
                </a:r>
              </a:p>
              <a:p>
                <a:r>
                  <a:rPr lang="en-US" dirty="0"/>
                  <a:t>Converging Lens – thick middle, thin edge (convex)</a:t>
                </a:r>
              </a:p>
              <a:p>
                <a:endParaRPr lang="en-US" dirty="0"/>
              </a:p>
              <a:p>
                <a:endParaRPr lang="en-US" dirty="0"/>
              </a:p>
              <a:p>
                <a:endParaRPr lang="en-US" dirty="0"/>
              </a:p>
              <a:p>
                <a:r>
                  <a:rPr lang="en-US" dirty="0"/>
                  <a:t>Diverging Lens – thin middle, thick edge (concave)</a:t>
                </a:r>
              </a:p>
              <a:p>
                <a:r>
                  <a:rPr lang="en-US" dirty="0"/>
                  <a:t>Power of lens</a:t>
                </a:r>
              </a:p>
              <a:p>
                <a14:m>
                  <m:oMath xmlns:m="http://schemas.openxmlformats.org/officeDocument/2006/math">
                    <m:r>
                      <a:rPr lang="en-US" b="0" i="1" smtClean="0">
                        <a:latin typeface="Cambria Math"/>
                      </a:rPr>
                      <m:t>𝑃</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oMath>
                </a14:m>
                <a:endParaRPr lang="en-US" dirty="0"/>
              </a:p>
              <a:p>
                <a:pPr lvl="1"/>
                <a:r>
                  <a:rPr lang="en-US" dirty="0"/>
                  <a:t>Unit: diopters (D)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pic>
        <p:nvPicPr>
          <p:cNvPr id="4" name="Picture 3" descr="F26.23.jpg"/>
          <p:cNvPicPr>
            <a:picLocks noChangeAspect="1"/>
          </p:cNvPicPr>
          <p:nvPr/>
        </p:nvPicPr>
        <p:blipFill>
          <a:blip r:embed="rId4" cstate="print"/>
          <a:srcRect l="50107" b="12162"/>
          <a:stretch>
            <a:fillRect/>
          </a:stretch>
        </p:blipFill>
        <p:spPr>
          <a:xfrm>
            <a:off x="4064000" y="4892040"/>
            <a:ext cx="4165600" cy="1456765"/>
          </a:xfrm>
          <a:prstGeom prst="rect">
            <a:avLst/>
          </a:prstGeom>
          <a:ln>
            <a:noFill/>
          </a:ln>
          <a:effectLst>
            <a:outerShdw blurRad="292100" dist="139700" dir="2700000" algn="tl" rotWithShape="0">
              <a:srgbClr val="333333">
                <a:alpha val="65000"/>
              </a:srgbClr>
            </a:outerShdw>
          </a:effectLst>
        </p:spPr>
      </p:pic>
      <p:pic>
        <p:nvPicPr>
          <p:cNvPr id="5" name="Picture 4" descr="F26.22.jpg"/>
          <p:cNvPicPr>
            <a:picLocks noChangeAspect="1"/>
          </p:cNvPicPr>
          <p:nvPr/>
        </p:nvPicPr>
        <p:blipFill>
          <a:blip r:embed="rId5" cstate="print"/>
          <a:srcRect l="49801" b="11576"/>
          <a:stretch>
            <a:fillRect/>
          </a:stretch>
        </p:blipFill>
        <p:spPr>
          <a:xfrm>
            <a:off x="2558101" y="2384901"/>
            <a:ext cx="7075796" cy="1447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76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5563"/>
            <a:ext cx="12192000" cy="5354637"/>
          </a:xfrm>
        </p:spPr>
        <p:txBody>
          <a:bodyPr>
            <a:normAutofit lnSpcReduction="10000"/>
          </a:bodyPr>
          <a:lstStyle/>
          <a:p>
            <a:r>
              <a:rPr lang="en-US" dirty="0"/>
              <a:t>Ray Diagrams - Converging Lenses</a:t>
            </a:r>
          </a:p>
          <a:p>
            <a:pPr lvl="1"/>
            <a:r>
              <a:rPr lang="en-US" dirty="0"/>
              <a:t>Ray 1 – Parallel to principal axis, bends through F</a:t>
            </a:r>
          </a:p>
          <a:p>
            <a:pPr lvl="1"/>
            <a:r>
              <a:rPr lang="en-US" dirty="0"/>
              <a:t>Ray 2 – Through F, bends parallel to principal axis</a:t>
            </a:r>
          </a:p>
          <a:p>
            <a:pPr lvl="1"/>
            <a:r>
              <a:rPr lang="en-US" dirty="0"/>
              <a:t>Ray 3 – Goes through center of lens, does not bend</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2F, </a:t>
            </a:r>
          </a:p>
          <a:p>
            <a:pPr lvl="1"/>
            <a:r>
              <a:rPr lang="en-US" dirty="0"/>
              <a:t>Image inverted, real, smaller between F and 2F</a:t>
            </a:r>
          </a:p>
        </p:txBody>
      </p:sp>
      <p:sp>
        <p:nvSpPr>
          <p:cNvPr id="2" name="Title 1"/>
          <p:cNvSpPr>
            <a:spLocks noGrp="1"/>
          </p:cNvSpPr>
          <p:nvPr>
            <p:ph type="title"/>
          </p:nvPr>
        </p:nvSpPr>
        <p:spPr/>
        <p:txBody>
          <a:bodyPr/>
          <a:lstStyle/>
          <a:p>
            <a:r>
              <a:rPr lang="en-US" dirty="0"/>
              <a:t>11-04 Lenses</a:t>
            </a:r>
          </a:p>
        </p:txBody>
      </p:sp>
      <p:sp>
        <p:nvSpPr>
          <p:cNvPr id="4" name="Oval 3"/>
          <p:cNvSpPr/>
          <p:nvPr/>
        </p:nvSpPr>
        <p:spPr>
          <a:xfrm>
            <a:off x="88392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70916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flipV="1">
            <a:off x="406400" y="3794760"/>
            <a:ext cx="304797" cy="929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0320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1828800" y="4709161"/>
            <a:ext cx="609600" cy="461665"/>
          </a:xfrm>
          <a:prstGeom prst="rect">
            <a:avLst/>
          </a:prstGeom>
          <a:noFill/>
        </p:spPr>
        <p:txBody>
          <a:bodyPr wrap="square" rtlCol="0">
            <a:spAutoFit/>
          </a:bodyPr>
          <a:lstStyle/>
          <a:p>
            <a:r>
              <a:rPr lang="en-US" sz="2400" dirty="0"/>
              <a:t>2F</a:t>
            </a:r>
          </a:p>
        </p:txBody>
      </p:sp>
      <p:sp>
        <p:nvSpPr>
          <p:cNvPr id="10" name="TextBox 9"/>
          <p:cNvSpPr txBox="1"/>
          <p:nvPr/>
        </p:nvSpPr>
        <p:spPr>
          <a:xfrm>
            <a:off x="8636000" y="4709161"/>
            <a:ext cx="508000" cy="461665"/>
          </a:xfrm>
          <a:prstGeom prst="rect">
            <a:avLst/>
          </a:prstGeom>
          <a:noFill/>
        </p:spPr>
        <p:txBody>
          <a:bodyPr wrap="square" rtlCol="0">
            <a:spAutoFit/>
          </a:bodyPr>
          <a:lstStyle/>
          <a:p>
            <a:r>
              <a:rPr lang="en-US" sz="2400" dirty="0"/>
              <a:t>F</a:t>
            </a:r>
          </a:p>
        </p:txBody>
      </p:sp>
      <p:sp>
        <p:nvSpPr>
          <p:cNvPr id="11" name="TextBox 10"/>
          <p:cNvSpPr txBox="1"/>
          <p:nvPr/>
        </p:nvSpPr>
        <p:spPr>
          <a:xfrm>
            <a:off x="304800" y="478536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flipV="1">
            <a:off x="558799" y="3793968"/>
            <a:ext cx="6046263"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04000" y="5242561"/>
            <a:ext cx="4775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a:off x="558800" y="3794760"/>
            <a:ext cx="6045201"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604000" y="3794760"/>
            <a:ext cx="447040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10160000" y="470916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Arrow Connector 17"/>
          <p:cNvCxnSpPr>
            <a:stCxn id="7" idx="2"/>
          </p:cNvCxnSpPr>
          <p:nvPr/>
        </p:nvCxnSpPr>
        <p:spPr>
          <a:xfrm>
            <a:off x="558800" y="3794760"/>
            <a:ext cx="10718801"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52000" y="5394961"/>
            <a:ext cx="1320800" cy="461665"/>
          </a:xfrm>
          <a:prstGeom prst="rect">
            <a:avLst/>
          </a:prstGeom>
          <a:noFill/>
        </p:spPr>
        <p:txBody>
          <a:bodyPr wrap="square" rtlCol="0">
            <a:spAutoFit/>
          </a:bodyPr>
          <a:lstStyle/>
          <a:p>
            <a:r>
              <a:rPr lang="en-US" sz="2400" dirty="0"/>
              <a:t>Image</a:t>
            </a:r>
          </a:p>
        </p:txBody>
      </p:sp>
      <p:grpSp>
        <p:nvGrpSpPr>
          <p:cNvPr id="38" name="Group 37"/>
          <p:cNvGrpSpPr/>
          <p:nvPr/>
        </p:nvGrpSpPr>
        <p:grpSpPr>
          <a:xfrm>
            <a:off x="2438400" y="2702560"/>
            <a:ext cx="8331200" cy="3977640"/>
            <a:chOff x="1828800" y="3200400"/>
            <a:chExt cx="6248400" cy="3657600"/>
          </a:xfrm>
        </p:grpSpPr>
        <p:grpSp>
          <p:nvGrpSpPr>
            <p:cNvPr id="21" name="Group 20"/>
            <p:cNvGrpSpPr/>
            <p:nvPr/>
          </p:nvGrpSpPr>
          <p:grpSpPr>
            <a:xfrm>
              <a:off x="1828800" y="3200400"/>
              <a:ext cx="6248400" cy="3657600"/>
              <a:chOff x="1828800" y="3200400"/>
              <a:chExt cx="6248400" cy="3657600"/>
            </a:xfrm>
          </p:grpSpPr>
          <p:sp>
            <p:nvSpPr>
              <p:cNvPr id="6" name="Arc 5"/>
              <p:cNvSpPr/>
              <p:nvPr/>
            </p:nvSpPr>
            <p:spPr>
              <a:xfrm>
                <a:off x="1828800" y="3200400"/>
                <a:ext cx="3505200" cy="3657600"/>
              </a:xfrm>
              <a:prstGeom prst="arc">
                <a:avLst>
                  <a:gd name="adj1" fmla="val 19532115"/>
                  <a:gd name="adj2" fmla="val 20653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 name="Arc 19"/>
              <p:cNvSpPr/>
              <p:nvPr/>
            </p:nvSpPr>
            <p:spPr>
              <a:xfrm flipH="1">
                <a:off x="4572000" y="3200400"/>
                <a:ext cx="3505200" cy="3657600"/>
              </a:xfrm>
              <a:prstGeom prst="arc">
                <a:avLst>
                  <a:gd name="adj1" fmla="val 19516416"/>
                  <a:gd name="adj2" fmla="val 206584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3" name="Straight Connector 22"/>
            <p:cNvCxnSpPr>
              <a:endCxn id="6" idx="2"/>
            </p:cNvCxnSpPr>
            <p:nvPr/>
          </p:nvCxnSpPr>
          <p:spPr>
            <a:xfrm>
              <a:off x="4952999" y="3886200"/>
              <a:ext cx="4932" cy="2274954"/>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42672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p:cNvSpPr txBox="1"/>
          <p:nvPr/>
        </p:nvSpPr>
        <p:spPr>
          <a:xfrm>
            <a:off x="4064000" y="4709161"/>
            <a:ext cx="508000" cy="461665"/>
          </a:xfrm>
          <a:prstGeom prst="rect">
            <a:avLst/>
          </a:prstGeom>
          <a:noFill/>
        </p:spPr>
        <p:txBody>
          <a:bodyPr wrap="square" rtlCol="0">
            <a:spAutoFit/>
          </a:bodyPr>
          <a:lstStyle/>
          <a:p>
            <a:r>
              <a:rPr lang="en-US" sz="2400" dirty="0"/>
              <a:t>F</a:t>
            </a:r>
          </a:p>
        </p:txBody>
      </p:sp>
      <p:sp>
        <p:nvSpPr>
          <p:cNvPr id="27" name="Oval 26"/>
          <p:cNvSpPr/>
          <p:nvPr/>
        </p:nvSpPr>
        <p:spPr>
          <a:xfrm>
            <a:off x="111760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p:cNvSpPr txBox="1"/>
          <p:nvPr/>
        </p:nvSpPr>
        <p:spPr>
          <a:xfrm>
            <a:off x="10972800" y="4709161"/>
            <a:ext cx="609600" cy="461665"/>
          </a:xfrm>
          <a:prstGeom prst="rect">
            <a:avLst/>
          </a:prstGeom>
          <a:noFill/>
        </p:spPr>
        <p:txBody>
          <a:bodyPr wrap="square" rtlCol="0">
            <a:spAutoFit/>
          </a:bodyPr>
          <a:lstStyle/>
          <a:p>
            <a:r>
              <a:rPr lang="en-US" sz="2400" dirty="0"/>
              <a:t>2F</a:t>
            </a:r>
          </a:p>
        </p:txBody>
      </p:sp>
    </p:spTree>
    <p:extLst>
      <p:ext uri="{BB962C8B-B14F-4D97-AF65-F5344CB8AC3E}">
        <p14:creationId xmlns:p14="http://schemas.microsoft.com/office/powerpoint/2010/main" val="29445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1"/>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p:cTn id="12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9" presetClass="entr" presetSubtype="0" accel="100000" fill="hold"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38"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39"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39" presetClass="entr" presetSubtype="0" accel="100000" fill="hold" grpId="0" nodeType="click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9"/>
                                        </p:tgtEl>
                                        <p:attrNameLst>
                                          <p:attrName>ppt_y</p:attrName>
                                        </p:attrNameLst>
                                      </p:cBhvr>
                                      <p:tavLst>
                                        <p:tav tm="0">
                                          <p:val>
                                            <p:strVal val="#ppt_y"/>
                                          </p:val>
                                        </p:tav>
                                        <p:tav tm="100000">
                                          <p:val>
                                            <p:strVal val="#ppt_y"/>
                                          </p:val>
                                        </p:tav>
                                      </p:tavLst>
                                    </p:anim>
                                  </p:childTnLst>
                                </p:cTn>
                              </p:par>
                              <p:par>
                                <p:cTn id="149" presetID="39" presetClass="entr" presetSubtype="0" accel="100000" fill="hold" grpId="0" nodeType="withEffect">
                                  <p:stCondLst>
                                    <p:cond delay="0"/>
                                  </p:stCondLst>
                                  <p:childTnLst>
                                    <p:set>
                                      <p:cBhvr>
                                        <p:cTn id="150" dur="1" fill="hold">
                                          <p:stCondLst>
                                            <p:cond delay="0"/>
                                          </p:stCondLst>
                                        </p:cTn>
                                        <p:tgtEl>
                                          <p:spTgt spid="16"/>
                                        </p:tgtEl>
                                        <p:attrNameLst>
                                          <p:attrName>style.visibility</p:attrName>
                                        </p:attrNameLst>
                                      </p:cBhvr>
                                      <p:to>
                                        <p:strVal val="visible"/>
                                      </p:to>
                                    </p:set>
                                    <p:anim calcmode="lin" valueType="num">
                                      <p:cBhvr>
                                        <p:cTn id="15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8" grpId="0" animBg="1"/>
      <p:bldP spid="9" grpId="0"/>
      <p:bldP spid="10" grpId="0"/>
      <p:bldP spid="11" grpId="0"/>
      <p:bldP spid="16" grpId="0" animBg="1"/>
      <p:bldP spid="19" grpId="0"/>
      <p:bldP spid="24" grpId="0" animBg="1"/>
      <p:bldP spid="25" grpId="0"/>
      <p:bldP spid="27" grpId="0" animBg="1"/>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p:sp>
        <p:nvSpPr>
          <p:cNvPr id="3" name="Content Placeholder 2"/>
          <p:cNvSpPr>
            <a:spLocks noGrp="1"/>
          </p:cNvSpPr>
          <p:nvPr>
            <p:ph idx="1"/>
          </p:nvPr>
        </p:nvSpPr>
        <p:spPr/>
        <p:txBody>
          <a:bodyPr>
            <a:normAutofit/>
          </a:bodyPr>
          <a:lstStyle/>
          <a:p>
            <a:r>
              <a:rPr lang="en-US" dirty="0"/>
              <a:t>Object between 2F and 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real, inverted, larger beyond 2F</a:t>
            </a:r>
          </a:p>
        </p:txBody>
      </p:sp>
      <p:sp>
        <p:nvSpPr>
          <p:cNvPr id="4" name="Oval 3"/>
          <p:cNvSpPr/>
          <p:nvPr/>
        </p:nvSpPr>
        <p:spPr>
          <a:xfrm>
            <a:off x="7518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1910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1422401" y="3505201"/>
            <a:ext cx="264161" cy="685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41910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41910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1016000" y="44196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1554482" y="3504408"/>
            <a:ext cx="3729780"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83200" y="5180014"/>
            <a:ext cx="6908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1554482" y="3505200"/>
            <a:ext cx="10231119" cy="182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83200" y="3505200"/>
            <a:ext cx="64008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10769600" y="4190999"/>
            <a:ext cx="406400" cy="989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6" idx="2"/>
          </p:cNvCxnSpPr>
          <p:nvPr/>
        </p:nvCxnSpPr>
        <p:spPr>
          <a:xfrm>
            <a:off x="1554482" y="3505200"/>
            <a:ext cx="3728719"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363200" y="3733801"/>
            <a:ext cx="1320800" cy="461665"/>
          </a:xfrm>
          <a:prstGeom prst="rect">
            <a:avLst/>
          </a:prstGeom>
          <a:noFill/>
        </p:spPr>
        <p:txBody>
          <a:bodyPr wrap="square" rtlCol="0">
            <a:spAutoFit/>
          </a:bodyPr>
          <a:lstStyle/>
          <a:p>
            <a:r>
              <a:rPr lang="en-US" sz="2400" dirty="0"/>
              <a:t>Image</a:t>
            </a:r>
          </a:p>
        </p:txBody>
      </p:sp>
      <p:grpSp>
        <p:nvGrpSpPr>
          <p:cNvPr id="18" name="Group 17"/>
          <p:cNvGrpSpPr/>
          <p:nvPr/>
        </p:nvGrpSpPr>
        <p:grpSpPr>
          <a:xfrm>
            <a:off x="1117600" y="2209800"/>
            <a:ext cx="8331200" cy="40132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19438"/>
                  <a:gd name="adj2" fmla="val 208168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3200400"/>
                <a:ext cx="3505200" cy="3657600"/>
              </a:xfrm>
              <a:prstGeom prst="arc">
                <a:avLst>
                  <a:gd name="adj1" fmla="val 19516955"/>
                  <a:gd name="adj2" fmla="val 20718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0" name="Straight Connector 19"/>
            <p:cNvCxnSpPr>
              <a:endCxn id="21" idx="2"/>
            </p:cNvCxnSpPr>
            <p:nvPr/>
          </p:nvCxnSpPr>
          <p:spPr>
            <a:xfrm flipH="1">
              <a:off x="4952528" y="3886200"/>
              <a:ext cx="472" cy="2282072"/>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946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41910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4191001"/>
            <a:ext cx="609600" cy="461665"/>
          </a:xfrm>
          <a:prstGeom prst="rect">
            <a:avLst/>
          </a:prstGeom>
          <a:noFill/>
        </p:spPr>
        <p:txBody>
          <a:bodyPr wrap="square" rtlCol="0">
            <a:spAutoFit/>
          </a:bodyPr>
          <a:lstStyle/>
          <a:p>
            <a:r>
              <a:rPr lang="en-US" sz="2400" dirty="0"/>
              <a:t>2F</a:t>
            </a:r>
          </a:p>
        </p:txBody>
      </p:sp>
    </p:spTree>
    <p:extLst>
      <p:ext uri="{BB962C8B-B14F-4D97-AF65-F5344CB8AC3E}">
        <p14:creationId xmlns:p14="http://schemas.microsoft.com/office/powerpoint/2010/main" val="549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 calcmode="lin" valueType="num">
                                      <p:cBhvr>
                                        <p:cTn id="13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7"/>
                                        </p:tgtEl>
                                        <p:attrNameLst>
                                          <p:attrName>ppt_y</p:attrName>
                                        </p:attrNameLst>
                                      </p:cBhvr>
                                      <p:tavLst>
                                        <p:tav tm="0">
                                          <p:val>
                                            <p:strVal val="#ppt_y"/>
                                          </p:val>
                                        </p:tav>
                                        <p:tav tm="100000">
                                          <p:val>
                                            <p:strVal val="#ppt_y"/>
                                          </p:val>
                                        </p:tav>
                                      </p:tavLst>
                                    </p:anim>
                                  </p:childTnLst>
                                </p:cTn>
                              </p:par>
                              <p:par>
                                <p:cTn id="137" presetID="39" presetClass="entr" presetSubtype="0" accel="10000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p:sp>
        <p:nvSpPr>
          <p:cNvPr id="3" name="Content Placeholder 2"/>
          <p:cNvSpPr>
            <a:spLocks noGrp="1"/>
          </p:cNvSpPr>
          <p:nvPr>
            <p:ph idx="1"/>
          </p:nvPr>
        </p:nvSpPr>
        <p:spPr/>
        <p:txBody>
          <a:bodyPr>
            <a:normAutofit/>
          </a:bodyPr>
          <a:lstStyle/>
          <a:p>
            <a:r>
              <a:rPr lang="en-US" dirty="0"/>
              <a:t>Object between F and lens</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virtual, upright, between 2F and F on side with object</a:t>
            </a:r>
          </a:p>
        </p:txBody>
      </p:sp>
      <p:sp>
        <p:nvSpPr>
          <p:cNvPr id="4" name="Oval 3"/>
          <p:cNvSpPr/>
          <p:nvPr/>
        </p:nvSpPr>
        <p:spPr>
          <a:xfrm>
            <a:off x="7518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1910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3556000" y="3810000"/>
            <a:ext cx="304800" cy="418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41910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41910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3149600" y="44196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3708400" y="3809207"/>
            <a:ext cx="1575861"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83200" y="3124201"/>
            <a:ext cx="5181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3708400" y="3810000"/>
            <a:ext cx="7061200" cy="1752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59632" y="3810795"/>
            <a:ext cx="5384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812800" y="3124201"/>
            <a:ext cx="304800" cy="1066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23" idx="1"/>
          </p:cNvCxnSpPr>
          <p:nvPr/>
        </p:nvCxnSpPr>
        <p:spPr>
          <a:xfrm flipV="1">
            <a:off x="2955329" y="3124205"/>
            <a:ext cx="2327872" cy="10300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8000" y="4495801"/>
            <a:ext cx="1320800" cy="461665"/>
          </a:xfrm>
          <a:prstGeom prst="rect">
            <a:avLst/>
          </a:prstGeom>
          <a:noFill/>
        </p:spPr>
        <p:txBody>
          <a:bodyPr wrap="square" rtlCol="0">
            <a:spAutoFit/>
          </a:bodyPr>
          <a:lstStyle/>
          <a:p>
            <a:r>
              <a:rPr lang="en-US" sz="2400" dirty="0"/>
              <a:t>Image</a:t>
            </a:r>
          </a:p>
        </p:txBody>
      </p:sp>
      <p:grpSp>
        <p:nvGrpSpPr>
          <p:cNvPr id="18" name="Group 17"/>
          <p:cNvGrpSpPr/>
          <p:nvPr/>
        </p:nvGrpSpPr>
        <p:grpSpPr>
          <a:xfrm>
            <a:off x="1117600" y="2159000"/>
            <a:ext cx="8331200" cy="40132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25025"/>
                  <a:gd name="adj2" fmla="val 207609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3200400"/>
                <a:ext cx="3505200" cy="3657600"/>
              </a:xfrm>
              <a:prstGeom prst="arc">
                <a:avLst>
                  <a:gd name="adj1" fmla="val 19525025"/>
                  <a:gd name="adj2" fmla="val 206584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0" name="Straight Connector 19"/>
            <p:cNvCxnSpPr>
              <a:endCxn id="21" idx="2"/>
            </p:cNvCxnSpPr>
            <p:nvPr/>
          </p:nvCxnSpPr>
          <p:spPr>
            <a:xfrm>
              <a:off x="4952999" y="3886200"/>
              <a:ext cx="1375" cy="227965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946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41910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4191001"/>
            <a:ext cx="609600" cy="461665"/>
          </a:xfrm>
          <a:prstGeom prst="rect">
            <a:avLst/>
          </a:prstGeom>
          <a:noFill/>
        </p:spPr>
        <p:txBody>
          <a:bodyPr wrap="square" rtlCol="0">
            <a:spAutoFit/>
          </a:bodyPr>
          <a:lstStyle/>
          <a:p>
            <a:r>
              <a:rPr lang="en-US" sz="2400" dirty="0"/>
              <a:t>2F</a:t>
            </a:r>
          </a:p>
        </p:txBody>
      </p:sp>
      <p:cxnSp>
        <p:nvCxnSpPr>
          <p:cNvPr id="43" name="Straight Connector 42"/>
          <p:cNvCxnSpPr/>
          <p:nvPr/>
        </p:nvCxnSpPr>
        <p:spPr>
          <a:xfrm flipH="1" flipV="1">
            <a:off x="203206" y="3124202"/>
            <a:ext cx="5080001" cy="158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04800" y="3048000"/>
            <a:ext cx="4978403" cy="762000"/>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6" idx="2"/>
          </p:cNvCxnSpPr>
          <p:nvPr/>
        </p:nvCxnSpPr>
        <p:spPr>
          <a:xfrm flipH="1" flipV="1">
            <a:off x="406400" y="2971801"/>
            <a:ext cx="3302000" cy="838199"/>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62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 calcmode="lin" valueType="num">
                                      <p:cBhvr>
                                        <p:cTn id="133" dur="500" fill="hold"/>
                                        <p:tgtEl>
                                          <p:spTgt spid="43"/>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43"/>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43"/>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p:cTn id="141"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9" presetClass="entr" presetSubtype="0" accel="100000" fill="hold"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p:cTn id="149" dur="500" fill="hold"/>
                                        <p:tgtEl>
                                          <p:spTgt spid="44"/>
                                        </p:tgtEl>
                                        <p:attrNameLst>
                                          <p:attrName>ppt_h</p:attrName>
                                        </p:attrNameLst>
                                      </p:cBhvr>
                                      <p:tavLst>
                                        <p:tav tm="0">
                                          <p:val>
                                            <p:strVal val="#ppt_h/20"/>
                                          </p:val>
                                        </p:tav>
                                        <p:tav tm="50000">
                                          <p:val>
                                            <p:strVal val="#ppt_h/20"/>
                                          </p:val>
                                        </p:tav>
                                        <p:tav tm="100000">
                                          <p:val>
                                            <p:strVal val="#ppt_h"/>
                                          </p:val>
                                        </p:tav>
                                      </p:tavLst>
                                    </p:anim>
                                    <p:anim calcmode="lin" valueType="num">
                                      <p:cBhvr>
                                        <p:cTn id="150" dur="500" fill="hold"/>
                                        <p:tgtEl>
                                          <p:spTgt spid="44"/>
                                        </p:tgtEl>
                                        <p:attrNameLst>
                                          <p:attrName>ppt_w</p:attrName>
                                        </p:attrNameLst>
                                      </p:cBhvr>
                                      <p:tavLst>
                                        <p:tav tm="0">
                                          <p:val>
                                            <p:strVal val="#ppt_w+.3"/>
                                          </p:val>
                                        </p:tav>
                                        <p:tav tm="50000">
                                          <p:val>
                                            <p:strVal val="#ppt_w+.3"/>
                                          </p:val>
                                        </p:tav>
                                        <p:tav tm="100000">
                                          <p:val>
                                            <p:strVal val="#ppt_w"/>
                                          </p:val>
                                        </p:tav>
                                      </p:tavLst>
                                    </p:anim>
                                    <p:anim calcmode="lin" valueType="num">
                                      <p:cBhvr>
                                        <p:cTn id="151" dur="500" fill="hold"/>
                                        <p:tgtEl>
                                          <p:spTgt spid="44"/>
                                        </p:tgtEl>
                                        <p:attrNameLst>
                                          <p:attrName>ppt_x</p:attrName>
                                        </p:attrNameLst>
                                      </p:cBhvr>
                                      <p:tavLst>
                                        <p:tav tm="0">
                                          <p:val>
                                            <p:strVal val="#ppt_x-.3"/>
                                          </p:val>
                                        </p:tav>
                                        <p:tav tm="50000">
                                          <p:val>
                                            <p:strVal val="#ppt_x"/>
                                          </p:val>
                                        </p:tav>
                                        <p:tav tm="100000">
                                          <p:val>
                                            <p:strVal val="#ppt_x"/>
                                          </p:val>
                                        </p:tav>
                                      </p:tavLst>
                                    </p:anim>
                                    <p:anim calcmode="lin" valueType="num">
                                      <p:cBhvr>
                                        <p:cTn id="15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9" presetClass="entr" presetSubtype="0" accel="10000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5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5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0" dur="500" fill="hold"/>
                                        <p:tgtEl>
                                          <p:spTgt spid="17"/>
                                        </p:tgtEl>
                                        <p:attrNameLst>
                                          <p:attrName>ppt_y</p:attrName>
                                        </p:attrNameLst>
                                      </p:cBhvr>
                                      <p:tavLst>
                                        <p:tav tm="0">
                                          <p:val>
                                            <p:strVal val="#ppt_y"/>
                                          </p:val>
                                        </p:tav>
                                        <p:tav tm="100000">
                                          <p:val>
                                            <p:strVal val="#ppt_y"/>
                                          </p:val>
                                        </p:tav>
                                      </p:tavLst>
                                    </p:anim>
                                  </p:childTnLst>
                                </p:cTn>
                              </p:par>
                              <p:par>
                                <p:cTn id="161" presetID="39" presetClass="entr" presetSubtype="0" accel="10000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p:cTn id="16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944"/>
            <a:ext cx="12192000" cy="780256"/>
          </a:xfrm>
        </p:spPr>
        <p:txBody>
          <a:bodyPr>
            <a:normAutofit/>
          </a:bodyPr>
          <a:lstStyle/>
          <a:p>
            <a:r>
              <a:rPr lang="en-US" dirty="0"/>
              <a:t>11-04 Lenses</a:t>
            </a:r>
          </a:p>
        </p:txBody>
      </p:sp>
      <p:sp>
        <p:nvSpPr>
          <p:cNvPr id="3" name="Content Placeholder 2"/>
          <p:cNvSpPr>
            <a:spLocks noGrp="1"/>
          </p:cNvSpPr>
          <p:nvPr>
            <p:ph idx="1"/>
          </p:nvPr>
        </p:nvSpPr>
        <p:spPr/>
        <p:txBody>
          <a:bodyPr>
            <a:normAutofit/>
          </a:bodyPr>
          <a:lstStyle/>
          <a:p>
            <a:r>
              <a:rPr lang="en-US" dirty="0"/>
              <a:t>Diverging Lens</a:t>
            </a:r>
          </a:p>
          <a:p>
            <a:endParaRPr lang="en-US" dirty="0"/>
          </a:p>
          <a:p>
            <a:endParaRPr lang="en-US" dirty="0"/>
          </a:p>
          <a:p>
            <a:endParaRPr lang="en-US" dirty="0"/>
          </a:p>
          <a:p>
            <a:endParaRPr lang="en-US" dirty="0"/>
          </a:p>
          <a:p>
            <a:endParaRPr lang="en-US" dirty="0"/>
          </a:p>
          <a:p>
            <a:endParaRPr lang="en-US" dirty="0"/>
          </a:p>
          <a:p>
            <a:r>
              <a:rPr lang="en-US" dirty="0"/>
              <a:t>Image virtual, upright, smaller between F and lens</a:t>
            </a:r>
          </a:p>
        </p:txBody>
      </p:sp>
      <p:sp>
        <p:nvSpPr>
          <p:cNvPr id="4" name="Oval 3"/>
          <p:cNvSpPr/>
          <p:nvPr/>
        </p:nvSpPr>
        <p:spPr>
          <a:xfrm>
            <a:off x="75184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36576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2133600" y="3276600"/>
            <a:ext cx="304800" cy="420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36576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36576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1625600" y="37338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2286000" y="3275808"/>
            <a:ext cx="2896661" cy="7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1600" y="3505201"/>
            <a:ext cx="5181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2286000" y="3276600"/>
            <a:ext cx="726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83200" y="2438400"/>
            <a:ext cx="5384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3759200" y="3505200"/>
            <a:ext cx="203200" cy="168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6" idx="2"/>
          </p:cNvCxnSpPr>
          <p:nvPr/>
        </p:nvCxnSpPr>
        <p:spPr>
          <a:xfrm>
            <a:off x="2286000" y="3276600"/>
            <a:ext cx="2895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52800" y="3733801"/>
            <a:ext cx="1320800" cy="461665"/>
          </a:xfrm>
          <a:prstGeom prst="rect">
            <a:avLst/>
          </a:prstGeom>
          <a:noFill/>
        </p:spPr>
        <p:txBody>
          <a:bodyPr wrap="square" rtlCol="0">
            <a:spAutoFit/>
          </a:bodyPr>
          <a:lstStyle/>
          <a:p>
            <a:r>
              <a:rPr lang="en-US" sz="2400" dirty="0"/>
              <a:t>Image</a:t>
            </a:r>
          </a:p>
        </p:txBody>
      </p:sp>
      <p:sp>
        <p:nvSpPr>
          <p:cNvPr id="23" name="Oval 22"/>
          <p:cNvSpPr/>
          <p:nvPr/>
        </p:nvSpPr>
        <p:spPr>
          <a:xfrm>
            <a:off x="29464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36576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3657601"/>
            <a:ext cx="609600" cy="461665"/>
          </a:xfrm>
          <a:prstGeom prst="rect">
            <a:avLst/>
          </a:prstGeom>
          <a:noFill/>
        </p:spPr>
        <p:txBody>
          <a:bodyPr wrap="square" rtlCol="0">
            <a:spAutoFit/>
          </a:bodyPr>
          <a:lstStyle/>
          <a:p>
            <a:r>
              <a:rPr lang="en-US" sz="2400" dirty="0"/>
              <a:t>2F</a:t>
            </a:r>
          </a:p>
        </p:txBody>
      </p:sp>
      <p:cxnSp>
        <p:nvCxnSpPr>
          <p:cNvPr id="27" name="Straight Connector 26"/>
          <p:cNvCxnSpPr/>
          <p:nvPr/>
        </p:nvCxnSpPr>
        <p:spPr>
          <a:xfrm flipH="1" flipV="1">
            <a:off x="5181607" y="3505205"/>
            <a:ext cx="3657599" cy="22860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3955" y="3277395"/>
            <a:ext cx="4368803" cy="68580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06400" y="3505202"/>
            <a:ext cx="4673600" cy="158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04800" y="1625600"/>
            <a:ext cx="9753600" cy="4038600"/>
            <a:chOff x="762000" y="2362200"/>
            <a:chExt cx="7315200" cy="3657600"/>
          </a:xfrm>
        </p:grpSpPr>
        <p:sp>
          <p:nvSpPr>
            <p:cNvPr id="21" name="Arc 20"/>
            <p:cNvSpPr/>
            <p:nvPr/>
          </p:nvSpPr>
          <p:spPr>
            <a:xfrm>
              <a:off x="762000" y="2362200"/>
              <a:ext cx="3505200" cy="3657600"/>
            </a:xfrm>
            <a:prstGeom prst="arc">
              <a:avLst>
                <a:gd name="adj1" fmla="val 19517788"/>
                <a:gd name="adj2" fmla="val 2076787"/>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2362200"/>
              <a:ext cx="3505200" cy="3657600"/>
            </a:xfrm>
            <a:prstGeom prst="arc">
              <a:avLst>
                <a:gd name="adj1" fmla="val 19498234"/>
                <a:gd name="adj2" fmla="val 2089489"/>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0" name="Straight Connector 19"/>
            <p:cNvCxnSpPr/>
            <p:nvPr/>
          </p:nvCxnSpPr>
          <p:spPr>
            <a:xfrm rot="16200000" flipH="1">
              <a:off x="3279245" y="4188356"/>
              <a:ext cx="2281032" cy="321"/>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2" idx="0"/>
            </p:cNvCxnSpPr>
            <p:nvPr/>
          </p:nvCxnSpPr>
          <p:spPr>
            <a:xfrm flipV="1">
              <a:off x="3886200" y="3043253"/>
              <a:ext cx="1073932" cy="47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2"/>
            </p:cNvCxnSpPr>
            <p:nvPr/>
          </p:nvCxnSpPr>
          <p:spPr>
            <a:xfrm>
              <a:off x="3887346" y="5327950"/>
              <a:ext cx="1065653" cy="60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058356" y="1193800"/>
            <a:ext cx="9235244" cy="1200329"/>
          </a:xfrm>
          <a:prstGeom prst="rect">
            <a:avLst/>
          </a:prstGeom>
          <a:noFill/>
        </p:spPr>
        <p:txBody>
          <a:bodyPr wrap="square" rtlCol="0">
            <a:spAutoFit/>
          </a:bodyPr>
          <a:lstStyle/>
          <a:p>
            <a:r>
              <a:rPr lang="en-US" sz="2400" dirty="0"/>
              <a:t>Ray 1 now bends away from axis so that it looks like it came from F</a:t>
            </a:r>
          </a:p>
          <a:p>
            <a:r>
              <a:rPr lang="en-US" sz="2400" dirty="0"/>
              <a:t>Ray 2 starts by aiming at far F</a:t>
            </a:r>
          </a:p>
          <a:p>
            <a:r>
              <a:rPr lang="en-US" sz="2400" dirty="0"/>
              <a:t>Ray 3 same as before</a:t>
            </a:r>
          </a:p>
        </p:txBody>
      </p:sp>
    </p:spTree>
    <p:extLst>
      <p:ext uri="{BB962C8B-B14F-4D97-AF65-F5344CB8AC3E}">
        <p14:creationId xmlns:p14="http://schemas.microsoft.com/office/powerpoint/2010/main" val="41002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8"/>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5"/>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0"/>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p:cTn id="9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p:cTn id="113"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4"/>
                                        </p:tgtEl>
                                        <p:attrNameLst>
                                          <p:attrName>ppt_y</p:attrName>
                                        </p:attrNameLst>
                                      </p:cBhvr>
                                      <p:tavLst>
                                        <p:tav tm="0">
                                          <p:val>
                                            <p:strVal val="#ppt_y"/>
                                          </p:val>
                                        </p:tav>
                                        <p:tav tm="100000">
                                          <p:val>
                                            <p:strVal val="#ppt_y"/>
                                          </p:val>
                                        </p:tav>
                                      </p:tavLst>
                                    </p:anim>
                                  </p:childTnLst>
                                </p:cTn>
                              </p:par>
                              <p:par>
                                <p:cTn id="117" presetID="39" presetClass="entr" presetSubtype="0" accel="100000" fill="hold"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p:cTn id="119"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9" presetClass="entr" presetSubtype="0" accel="100000" fill="hold"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p:cTn id="12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16"/>
                                        </p:tgtEl>
                                        <p:attrNameLst>
                                          <p:attrName>ppt_y</p:attrName>
                                        </p:attrNameLst>
                                      </p:cBhvr>
                                      <p:tavLst>
                                        <p:tav tm="0">
                                          <p:val>
                                            <p:strVal val="#ppt_y"/>
                                          </p:val>
                                        </p:tav>
                                        <p:tav tm="100000">
                                          <p:val>
                                            <p:strVal val="#ppt_y"/>
                                          </p:val>
                                        </p:tav>
                                      </p:tavLst>
                                    </p:anim>
                                  </p:childTnLst>
                                </p:cTn>
                              </p:par>
                              <p:par>
                                <p:cTn id="131" presetID="39" presetClass="entr" presetSubtype="0" accel="100000" fill="hold" nodeType="with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12"/>
                                        </p:tgtEl>
                                        <p:attrNameLst>
                                          <p:attrName>style.visibility</p:attrName>
                                        </p:attrNameLst>
                                      </p:cBhvr>
                                      <p:to>
                                        <p:strVal val="visible"/>
                                      </p:to>
                                    </p:set>
                                    <p:anim calcmode="lin" valueType="num">
                                      <p:cBhvr>
                                        <p:cTn id="141"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2"/>
                                        </p:tgtEl>
                                        <p:attrNameLst>
                                          <p:attrName>ppt_y</p:attrName>
                                        </p:attrNameLst>
                                      </p:cBhvr>
                                      <p:tavLst>
                                        <p:tav tm="0">
                                          <p:val>
                                            <p:strVal val="#ppt_y"/>
                                          </p:val>
                                        </p:tav>
                                        <p:tav tm="100000">
                                          <p:val>
                                            <p:strVal val="#ppt_y"/>
                                          </p:val>
                                        </p:tav>
                                      </p:tavLst>
                                    </p:anim>
                                  </p:childTnLst>
                                </p:cTn>
                              </p:par>
                              <p:par>
                                <p:cTn id="145" presetID="39" presetClass="entr" presetSubtype="0" accel="100000" fill="hold"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39" presetClass="entr" presetSubtype="0" accel="100000" fill="hold" nodeType="clickEffect">
                                  <p:stCondLst>
                                    <p:cond delay="0"/>
                                  </p:stCondLst>
                                  <p:childTnLst>
                                    <p:set>
                                      <p:cBhvr>
                                        <p:cTn id="154" dur="1" fill="hold">
                                          <p:stCondLst>
                                            <p:cond delay="0"/>
                                          </p:stCondLst>
                                        </p:cTn>
                                        <p:tgtEl>
                                          <p:spTgt spid="13"/>
                                        </p:tgtEl>
                                        <p:attrNameLst>
                                          <p:attrName>style.visibility</p:attrName>
                                        </p:attrNameLst>
                                      </p:cBhvr>
                                      <p:to>
                                        <p:strVal val="visible"/>
                                      </p:to>
                                    </p:set>
                                    <p:anim calcmode="lin" valueType="num">
                                      <p:cBhvr>
                                        <p:cTn id="1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5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39" presetClass="entr" presetSubtype="0" accel="100000" fill="hold" grpId="0" nodeType="clickEffect">
                                  <p:stCondLst>
                                    <p:cond delay="0"/>
                                  </p:stCondLst>
                                  <p:childTnLst>
                                    <p:set>
                                      <p:cBhvr>
                                        <p:cTn id="162" dur="1" fill="hold">
                                          <p:stCondLst>
                                            <p:cond delay="0"/>
                                          </p:stCondLst>
                                        </p:cTn>
                                        <p:tgtEl>
                                          <p:spTgt spid="17"/>
                                        </p:tgtEl>
                                        <p:attrNameLst>
                                          <p:attrName>style.visibility</p:attrName>
                                        </p:attrNameLst>
                                      </p:cBhvr>
                                      <p:to>
                                        <p:strVal val="visible"/>
                                      </p:to>
                                    </p:set>
                                    <p:anim calcmode="lin" valueType="num">
                                      <p:cBhvr>
                                        <p:cTn id="16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7"/>
                                        </p:tgtEl>
                                        <p:attrNameLst>
                                          <p:attrName>ppt_y</p:attrName>
                                        </p:attrNameLst>
                                      </p:cBhvr>
                                      <p:tavLst>
                                        <p:tav tm="0">
                                          <p:val>
                                            <p:strVal val="#ppt_y"/>
                                          </p:val>
                                        </p:tav>
                                        <p:tav tm="100000">
                                          <p:val>
                                            <p:strVal val="#ppt_y"/>
                                          </p:val>
                                        </p:tav>
                                      </p:tavLst>
                                    </p:anim>
                                  </p:childTnLst>
                                </p:cTn>
                              </p:par>
                              <p:par>
                                <p:cTn id="167" presetID="39" presetClass="entr" presetSubtype="0" accel="100000" fill="hold" grpId="0" nodeType="withEffect">
                                  <p:stCondLst>
                                    <p:cond delay="0"/>
                                  </p:stCondLst>
                                  <p:childTnLst>
                                    <p:set>
                                      <p:cBhvr>
                                        <p:cTn id="168" dur="1" fill="hold">
                                          <p:stCondLst>
                                            <p:cond delay="0"/>
                                          </p:stCondLst>
                                        </p:cTn>
                                        <p:tgtEl>
                                          <p:spTgt spid="15"/>
                                        </p:tgtEl>
                                        <p:attrNameLst>
                                          <p:attrName>style.visibility</p:attrName>
                                        </p:attrNameLst>
                                      </p:cBhvr>
                                      <p:to>
                                        <p:strVal val="visible"/>
                                      </p:to>
                                    </p:set>
                                    <p:anim calcmode="lin" valueType="num">
                                      <p:cBhvr>
                                        <p:cTn id="16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7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7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6" grpId="0" uiExpand="1" animBg="1"/>
      <p:bldP spid="7" grpId="0" uiExpand="1" animBg="1"/>
      <p:bldP spid="8" grpId="0" uiExpand="1"/>
      <p:bldP spid="9" grpId="0" uiExpand="1"/>
      <p:bldP spid="10" grpId="0" uiExpand="1"/>
      <p:bldP spid="15" grpId="0" uiExpand="1" animBg="1"/>
      <p:bldP spid="17" grpId="0" uiExpand="1"/>
      <p:bldP spid="23" grpId="0" uiExpand="1" animBg="1"/>
      <p:bldP spid="24" grpId="0" uiExpand="1"/>
      <p:bldP spid="25" grpId="0" uiExpand="1" animBg="1"/>
      <p:bldP spid="26" grpId="0" uiExpand="1"/>
      <p:bldP spid="18"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Lenses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Thin-lens equation</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den>
                    </m:f>
                  </m:oMath>
                </a14:m>
                <a:endParaRPr lang="en-US" dirty="0"/>
              </a:p>
              <a:p>
                <a:endParaRPr lang="en-US" dirty="0"/>
              </a:p>
              <a:p>
                <a:r>
                  <a:rPr lang="en-US" dirty="0"/>
                  <a:t>Converging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real (right side)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036" t="-3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p:txBody>
              <a:bodyPr>
                <a:normAutofit/>
              </a:bodyPr>
              <a:lstStyle/>
              <a:p>
                <a:r>
                  <a:rPr lang="en-US" dirty="0"/>
                  <a:t>Magnification equation</a:t>
                </a:r>
              </a:p>
              <a:p>
                <a14:m>
                  <m:oMath xmlns:m="http://schemas.openxmlformats.org/officeDocument/2006/math">
                    <m:r>
                      <a:rPr lang="en-US" b="0" i="1" smtClean="0">
                        <a:latin typeface="Cambria Math"/>
                      </a:rPr>
                      <m:t>𝑚</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oMath>
                </a14:m>
                <a:endParaRPr lang="en-US" dirty="0"/>
              </a:p>
              <a:p>
                <a:endParaRPr lang="en-US" dirty="0"/>
              </a:p>
              <a:p>
                <a:r>
                  <a:rPr lang="en-US" dirty="0"/>
                  <a:t>Diverging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virtual (left side)</a:t>
                </a:r>
              </a:p>
              <a:p>
                <a:pPr lvl="1"/>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blipFill>
                <a:blip r:embed="rId4"/>
                <a:stretch>
                  <a:fillRect l="-3141" t="-3424"/>
                </a:stretch>
              </a:blipFill>
            </p:spPr>
            <p:txBody>
              <a:bodyPr/>
              <a:lstStyle/>
              <a:p>
                <a:r>
                  <a:rPr lang="en-US">
                    <a:noFill/>
                  </a:rPr>
                  <a:t> </a:t>
                </a:r>
              </a:p>
            </p:txBody>
          </p:sp>
        </mc:Fallback>
      </mc:AlternateContent>
    </p:spTree>
    <p:extLst>
      <p:ext uri="{BB962C8B-B14F-4D97-AF65-F5344CB8AC3E}">
        <p14:creationId xmlns:p14="http://schemas.microsoft.com/office/powerpoint/2010/main" val="15334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Lenses</a:t>
            </a:r>
          </a:p>
        </p:txBody>
      </p:sp>
      <p:sp>
        <p:nvSpPr>
          <p:cNvPr id="3" name="Content Placeholder 2"/>
          <p:cNvSpPr>
            <a:spLocks noGrp="1"/>
          </p:cNvSpPr>
          <p:nvPr>
            <p:ph idx="1"/>
          </p:nvPr>
        </p:nvSpPr>
        <p:spPr>
          <a:xfrm>
            <a:off x="-1" y="1325562"/>
            <a:ext cx="12192001" cy="5532438"/>
          </a:xfrm>
        </p:spPr>
        <p:txBody>
          <a:bodyPr>
            <a:normAutofit fontScale="85000" lnSpcReduction="20000"/>
          </a:bodyPr>
          <a:lstStyle/>
          <a:p>
            <a:r>
              <a:rPr lang="en-US" dirty="0"/>
              <a:t>Lens Reasoning Strategy</a:t>
            </a:r>
          </a:p>
          <a:p>
            <a:pPr marL="1097253" lvl="1" indent="-609585">
              <a:buFont typeface="+mj-lt"/>
              <a:buAutoNum type="arabicPeriod"/>
            </a:pPr>
            <a:r>
              <a:rPr lang="en-US" dirty="0"/>
              <a:t>Examine the situation to determine that image formation by a lens is involved.</a:t>
            </a:r>
          </a:p>
          <a:p>
            <a:pPr marL="1097253" lvl="1" indent="-609585">
              <a:buFont typeface="+mj-lt"/>
              <a:buAutoNum type="arabicPeriod"/>
            </a:pPr>
            <a:r>
              <a:rPr lang="en-US" dirty="0"/>
              <a:t>Determine whether ray tracing, the thin lens equations, or both are to be employed. A sketch is very useful even if ray tracing is not specifically required by the problem. Write symbols and values on the sketch.</a:t>
            </a:r>
          </a:p>
          <a:p>
            <a:pPr marL="1097253" lvl="1" indent="-609585">
              <a:buFont typeface="+mj-lt"/>
              <a:buAutoNum type="arabicPeriod"/>
            </a:pPr>
            <a:r>
              <a:rPr lang="en-US" dirty="0"/>
              <a:t>Identify exactly what needs to be determined in the problem (identify the unknowns).</a:t>
            </a:r>
          </a:p>
          <a:p>
            <a:pPr marL="1097253" lvl="1" indent="-609585">
              <a:buFont typeface="+mj-lt"/>
              <a:buAutoNum type="arabicPeriod"/>
            </a:pPr>
            <a:r>
              <a:rPr lang="en-US" dirty="0"/>
              <a:t>Make a list of what is given or can be inferred from the problem as stated (identify the </a:t>
            </a:r>
            <a:r>
              <a:rPr lang="en-US" dirty="0" err="1"/>
              <a:t>knowns</a:t>
            </a:r>
            <a:r>
              <a:rPr lang="en-US" dirty="0"/>
              <a:t>). It is helpful to determine whether the situation involves a case 1, 2, or 3 image. While these are just names for types of images, they have certain characteristics that can be of great use in solving problems.</a:t>
            </a:r>
          </a:p>
          <a:p>
            <a:pPr marL="1097253" lvl="1" indent="-609585">
              <a:buFont typeface="+mj-lt"/>
              <a:buAutoNum type="arabicPeriod"/>
            </a:pPr>
            <a:r>
              <a:rPr lang="en-US" dirty="0"/>
              <a:t>If ray tracing is required, use the ray tracing rules listed near the beginning of this section.</a:t>
            </a:r>
          </a:p>
          <a:p>
            <a:pPr marL="1097253" lvl="1" indent="-609585">
              <a:buFont typeface="+mj-lt"/>
              <a:buAutoNum type="arabicPeriod"/>
            </a:pPr>
            <a:r>
              <a:rPr lang="en-US" dirty="0"/>
              <a:t>Most quantitative problems require the use of the thin lens equations. These are solved in the usual manner by substituting </a:t>
            </a:r>
            <a:r>
              <a:rPr lang="en-US" dirty="0" err="1"/>
              <a:t>knowns</a:t>
            </a:r>
            <a:r>
              <a:rPr lang="en-US" dirty="0"/>
              <a:t> and solving for unknowns. Several worked examples serve as guides.</a:t>
            </a:r>
          </a:p>
          <a:p>
            <a:pPr marL="1097253" lvl="1" indent="-609585">
              <a:buFont typeface="+mj-lt"/>
              <a:buAutoNum type="arabicPeriod"/>
            </a:pPr>
            <a:r>
              <a:rPr lang="en-US" dirty="0"/>
              <a:t>Check to see if the answer is reasonable: Does it make sense</a:t>
            </a:r>
            <a:r>
              <a:rPr lang="en-US" i="1" dirty="0"/>
              <a:t>? </a:t>
            </a:r>
            <a:r>
              <a:rPr lang="en-US" dirty="0"/>
              <a:t>If you have identified the type of image (case 1, 2, or 3), you should assess whether your answer is consistent with the type of image, magnification, and so on.</a:t>
            </a:r>
          </a:p>
        </p:txBody>
      </p:sp>
    </p:spTree>
    <p:extLst>
      <p:ext uri="{BB962C8B-B14F-4D97-AF65-F5344CB8AC3E}">
        <p14:creationId xmlns:p14="http://schemas.microsoft.com/office/powerpoint/2010/main" val="22832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11-04 Lenses</a:t>
            </a:r>
          </a:p>
        </p:txBody>
      </p:sp>
      <p:sp>
        <p:nvSpPr>
          <p:cNvPr id="6" name="Content Placeholder 5"/>
          <p:cNvSpPr>
            <a:spLocks noGrp="1"/>
          </p:cNvSpPr>
          <p:nvPr>
            <p:ph idx="1"/>
          </p:nvPr>
        </p:nvSpPr>
        <p:spPr/>
        <p:txBody>
          <a:bodyPr/>
          <a:lstStyle/>
          <a:p>
            <a:r>
              <a:rPr lang="en-US" dirty="0"/>
              <a:t>A child is playing with a pair of glasses with diverging lenses.  The focal length is 20 cm from the lens and his eye is 5 cm from the lens.  A parent looks at the child’s eye in the lens.  If the eye is the object, where is the image located?  </a:t>
            </a:r>
          </a:p>
          <a:p>
            <a:pPr lvl="1"/>
            <a:r>
              <a:rPr lang="en-US" dirty="0"/>
              <a:t>4 cm behind the lens</a:t>
            </a:r>
          </a:p>
          <a:p>
            <a:pPr lvl="1"/>
            <a:endParaRPr lang="en-US" dirty="0"/>
          </a:p>
          <a:p>
            <a:pPr lvl="1"/>
            <a:endParaRPr lang="en-US" dirty="0"/>
          </a:p>
          <a:p>
            <a:pPr lvl="1"/>
            <a:endParaRPr lang="en-US" dirty="0"/>
          </a:p>
          <a:p>
            <a:r>
              <a:rPr lang="en-US" dirty="0"/>
              <a:t>If his eye is really 3 cm across, how big does it appear?</a:t>
            </a:r>
          </a:p>
          <a:p>
            <a:pPr lvl="1"/>
            <a:r>
              <a:rPr lang="en-US" i="1" dirty="0">
                <a:sym typeface="Wingdings" pitchFamily="2" charset="2"/>
              </a:rPr>
              <a:t>h</a:t>
            </a:r>
            <a:r>
              <a:rPr lang="en-US" i="1" baseline="-25000" dirty="0">
                <a:sym typeface="Wingdings" pitchFamily="2" charset="2"/>
              </a:rPr>
              <a:t>i</a:t>
            </a:r>
            <a:r>
              <a:rPr lang="en-US" dirty="0">
                <a:sym typeface="Wingdings" pitchFamily="2" charset="2"/>
              </a:rPr>
              <a:t> = 2.4 cm</a:t>
            </a:r>
            <a:endParaRPr lang="en-US" dirty="0"/>
          </a:p>
        </p:txBody>
      </p:sp>
    </p:spTree>
    <p:extLst>
      <p:ext uri="{BB962C8B-B14F-4D97-AF65-F5344CB8AC3E}">
        <p14:creationId xmlns:p14="http://schemas.microsoft.com/office/powerpoint/2010/main" val="39290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A07BC5-11EF-9A36-E306-59A2131E021B}"/>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111CB9D6-F131-BE8D-7DA1-2F370D05319A}"/>
              </a:ext>
            </a:extLst>
          </p:cNvPr>
          <p:cNvSpPr>
            <a:spLocks noGrp="1"/>
          </p:cNvSpPr>
          <p:nvPr>
            <p:ph idx="1"/>
          </p:nvPr>
        </p:nvSpPr>
        <p:spPr/>
        <p:txBody>
          <a:bodyPr/>
          <a:lstStyle/>
          <a:p>
            <a:r>
              <a:rPr lang="en-US" dirty="0"/>
              <a:t>Types of EM radiation</a:t>
            </a:r>
          </a:p>
          <a:p>
            <a:pPr lvl="1"/>
            <a:r>
              <a:rPr lang="en-US" dirty="0"/>
              <a:t>Based on the frequency</a:t>
            </a:r>
          </a:p>
        </p:txBody>
      </p:sp>
      <p:pic>
        <p:nvPicPr>
          <p:cNvPr id="5" name="Google Shape;66;p10" descr="This figure shows the electromagnetic spectrum between two parallel, horizontal lines. The lower line, labeled “Frequency (Hz)”, is calibrated in increments that increase by 100-fold, starting from 10 superscript 0 at the extreme left and ending beyond 10 superscript 24 on the extreme right. The upper line, labeled “Wavelength”, is calibrated in increments that decrease by 100-fold, starting from 3 times 10 superscript 6 on the left and ending with 3 times 10 superscript minus 14 on the right. Each wavelength measure has the unit “m” after it. The various categories of the spectrum are written between the parallel lines, with a double-headed arrow showing the range of each category. Starting from the left, they are: “Radio waves”, “Infrared”, “Visible light”, “Ultraviolet”, “X rays”, and “gamma rays”. Within the range for “Radio waves” are the subcategories labeled as “AM radio”, “TV”, and “Microwaves”. Within the range for “TV” is the subcategory FM radio.">
            <a:extLst>
              <a:ext uri="{FF2B5EF4-FFF2-40B4-BE49-F238E27FC236}">
                <a16:creationId xmlns:a16="http://schemas.microsoft.com/office/drawing/2014/main" id="{0C8E1F7E-89D9-2AA7-2070-6C5B8FA38577}"/>
              </a:ext>
            </a:extLst>
          </p:cNvPr>
          <p:cNvPicPr preferRelativeResize="0">
            <a:picLocks noGrp="1"/>
          </p:cNvPicPr>
          <p:nvPr/>
        </p:nvPicPr>
        <p:blipFill rotWithShape="1">
          <a:blip r:embed="rId3">
            <a:alphaModFix/>
          </a:blip>
          <a:srcRect t="-1045" b="-1045"/>
          <a:stretch/>
        </p:blipFill>
        <p:spPr>
          <a:xfrm>
            <a:off x="645694" y="2192254"/>
            <a:ext cx="10748211" cy="4665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116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p>
        </p:txBody>
      </p:sp>
      <p:sp>
        <p:nvSpPr>
          <p:cNvPr id="3" name="Content Placeholder 2"/>
          <p:cNvSpPr>
            <a:spLocks noGrp="1"/>
          </p:cNvSpPr>
          <p:nvPr>
            <p:ph sz="half" idx="1"/>
          </p:nvPr>
        </p:nvSpPr>
        <p:spPr/>
        <p:txBody>
          <a:bodyPr/>
          <a:lstStyle/>
          <a:p>
            <a:r>
              <a:rPr lang="en-US" dirty="0"/>
              <a:t>Cornea/Lens act as single thin lens</a:t>
            </a:r>
          </a:p>
          <a:p>
            <a:r>
              <a:rPr lang="en-US" dirty="0"/>
              <a:t>To see something in focus the image must be on the retina at back of eye</a:t>
            </a:r>
          </a:p>
          <a:p>
            <a:r>
              <a:rPr lang="en-US" dirty="0"/>
              <a:t>Lens can change shape to focus objects from different object lengths</a:t>
            </a:r>
          </a:p>
        </p:txBody>
      </p:sp>
      <p:pic>
        <p:nvPicPr>
          <p:cNvPr id="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45833" y="1325563"/>
            <a:ext cx="4946167" cy="554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1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normAutofit/>
          </a:bodyPr>
          <a:lstStyle/>
          <a:p>
            <a:r>
              <a:rPr lang="en-US" dirty="0"/>
              <a:t>Near-sightedness</a:t>
            </a:r>
          </a:p>
          <a:p>
            <a:pPr lvl="1"/>
            <a:r>
              <a:rPr lang="en-US" dirty="0"/>
              <a:t>Myopia</a:t>
            </a:r>
          </a:p>
          <a:p>
            <a:pPr lvl="1"/>
            <a:r>
              <a:rPr lang="en-US" dirty="0"/>
              <a:t>Image in front of retina</a:t>
            </a:r>
          </a:p>
          <a:p>
            <a:pPr lvl="1"/>
            <a:r>
              <a:rPr lang="en-US" dirty="0"/>
              <a:t>Correct with diverging lens</a:t>
            </a:r>
          </a:p>
          <a:p>
            <a:r>
              <a:rPr lang="en-US" dirty="0"/>
              <a:t>Far-sightedness</a:t>
            </a:r>
          </a:p>
          <a:p>
            <a:pPr lvl="1"/>
            <a:r>
              <a:rPr lang="en-US" dirty="0"/>
              <a:t>Hyperopia</a:t>
            </a:r>
          </a:p>
          <a:p>
            <a:pPr lvl="1"/>
            <a:r>
              <a:rPr lang="en-US" dirty="0"/>
              <a:t>Image behind retina</a:t>
            </a:r>
          </a:p>
          <a:p>
            <a:pPr lvl="1"/>
            <a:r>
              <a:rPr lang="en-US" dirty="0"/>
              <a:t>Correct with converging lens</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1803401"/>
            <a:ext cx="5994400"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28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Myopia – Near-sighted</a:t>
            </a:r>
          </a:p>
        </p:txBody>
      </p:sp>
      <p:pic>
        <p:nvPicPr>
          <p:cNvPr id="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774929" y="2149475"/>
            <a:ext cx="444771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8"/>
          <p:cNvSpPr>
            <a:spLocks noGrp="1"/>
          </p:cNvSpPr>
          <p:nvPr>
            <p:ph type="body" sz="quarter" idx="3"/>
          </p:nvPr>
        </p:nvSpPr>
        <p:spPr/>
        <p:txBody>
          <a:bodyPr/>
          <a:lstStyle/>
          <a:p>
            <a:r>
              <a:rPr lang="en-US" dirty="0"/>
              <a:t>Hyperopia – Far-sighted</a:t>
            </a:r>
          </a:p>
        </p:txBody>
      </p:sp>
      <p:pic>
        <p:nvPicPr>
          <p:cNvPr id="8"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tretch/>
        </p:blipFill>
        <p:spPr bwMode="auto">
          <a:xfrm>
            <a:off x="7230477" y="2149475"/>
            <a:ext cx="390324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BD7FB3E9-75C6-2526-B84B-84F9E6D39287}"/>
              </a:ext>
            </a:extLst>
          </p:cNvPr>
          <p:cNvSpPr>
            <a:spLocks noGrp="1"/>
          </p:cNvSpPr>
          <p:nvPr>
            <p:ph type="title"/>
          </p:nvPr>
        </p:nvSpPr>
        <p:spPr/>
        <p:txBody>
          <a:bodyPr/>
          <a:lstStyle/>
          <a:p>
            <a:r>
              <a:rPr lang="en-US" dirty="0"/>
              <a:t>11-04 Lenses</a:t>
            </a:r>
          </a:p>
        </p:txBody>
      </p:sp>
    </p:spTree>
    <p:extLst>
      <p:ext uri="{BB962C8B-B14F-4D97-AF65-F5344CB8AC3E}">
        <p14:creationId xmlns:p14="http://schemas.microsoft.com/office/powerpoint/2010/main" val="38919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11-04 Lenses</a:t>
            </a:r>
            <a:endParaRPr lang="en-US" sz="4267" dirty="0"/>
          </a:p>
        </p:txBody>
      </p:sp>
      <p:sp>
        <p:nvSpPr>
          <p:cNvPr id="8" name="Content Placeholder 7"/>
          <p:cNvSpPr>
            <a:spLocks noGrp="1"/>
          </p:cNvSpPr>
          <p:nvPr>
            <p:ph idx="1"/>
          </p:nvPr>
        </p:nvSpPr>
        <p:spPr/>
        <p:txBody>
          <a:bodyPr/>
          <a:lstStyle/>
          <a:p>
            <a:r>
              <a:rPr lang="en-US" dirty="0"/>
              <a:t>What power of spectacle lens is needed to correct the vision of a nearsighted person whose far point is 20.0 cm? Assume the spectacle (corrective) lens is held 1.50 cm away from the eye by eyeglass frames.</a:t>
            </a:r>
          </a:p>
          <a:p>
            <a:r>
              <a:rPr lang="en-US" dirty="0"/>
              <a:t>-5.41 D</a:t>
            </a:r>
          </a:p>
        </p:txBody>
      </p:sp>
    </p:spTree>
    <p:extLst>
      <p:ext uri="{BB962C8B-B14F-4D97-AF65-F5344CB8AC3E}">
        <p14:creationId xmlns:p14="http://schemas.microsoft.com/office/powerpoint/2010/main" val="25561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11-04 Lenses</a:t>
            </a:r>
            <a:endParaRPr lang="en-US" sz="4267" dirty="0"/>
          </a:p>
        </p:txBody>
      </p:sp>
      <p:sp>
        <p:nvSpPr>
          <p:cNvPr id="8" name="Content Placeholder 7"/>
          <p:cNvSpPr>
            <a:spLocks noGrp="1"/>
          </p:cNvSpPr>
          <p:nvPr>
            <p:ph sz="half" idx="1"/>
          </p:nvPr>
        </p:nvSpPr>
        <p:spPr/>
        <p:txBody>
          <a:bodyPr>
            <a:normAutofit/>
          </a:bodyPr>
          <a:lstStyle/>
          <a:p>
            <a:r>
              <a:rPr lang="en-US" dirty="0"/>
              <a:t>Color Vision</a:t>
            </a:r>
          </a:p>
          <a:p>
            <a:pPr lvl="1"/>
            <a:r>
              <a:rPr lang="en-US" dirty="0"/>
              <a:t>Photoreceptors in Eye</a:t>
            </a:r>
          </a:p>
          <a:p>
            <a:pPr lvl="2"/>
            <a:r>
              <a:rPr lang="en-US" dirty="0"/>
              <a:t>Rods</a:t>
            </a:r>
          </a:p>
          <a:p>
            <a:pPr lvl="3"/>
            <a:r>
              <a:rPr lang="en-US" dirty="0"/>
              <a:t>Very sensitive (see in dark)</a:t>
            </a:r>
          </a:p>
          <a:p>
            <a:pPr lvl="3"/>
            <a:r>
              <a:rPr lang="en-US" dirty="0"/>
              <a:t>No color info</a:t>
            </a:r>
          </a:p>
          <a:p>
            <a:pPr lvl="3"/>
            <a:r>
              <a:rPr lang="en-US" dirty="0"/>
              <a:t>Peripheral vision</a:t>
            </a:r>
          </a:p>
        </p:txBody>
      </p:sp>
      <p:sp>
        <p:nvSpPr>
          <p:cNvPr id="9" name="Content Placeholder 8"/>
          <p:cNvSpPr>
            <a:spLocks noGrp="1"/>
          </p:cNvSpPr>
          <p:nvPr>
            <p:ph sz="half" idx="2"/>
          </p:nvPr>
        </p:nvSpPr>
        <p:spPr/>
        <p:txBody>
          <a:bodyPr>
            <a:normAutofit/>
          </a:bodyPr>
          <a:lstStyle/>
          <a:p>
            <a:pPr lvl="2"/>
            <a:r>
              <a:rPr lang="en-US" dirty="0"/>
              <a:t>Cones</a:t>
            </a:r>
          </a:p>
          <a:p>
            <a:pPr lvl="3"/>
            <a:r>
              <a:rPr lang="en-US" dirty="0"/>
              <a:t>Centered in center of retina</a:t>
            </a:r>
          </a:p>
          <a:p>
            <a:pPr lvl="3"/>
            <a:r>
              <a:rPr lang="en-US" dirty="0"/>
              <a:t>Work in only in bright light</a:t>
            </a:r>
          </a:p>
          <a:p>
            <a:pPr lvl="3"/>
            <a:r>
              <a:rPr lang="en-US" dirty="0"/>
              <a:t>Give color info</a:t>
            </a:r>
          </a:p>
          <a:p>
            <a:pPr lvl="3"/>
            <a:r>
              <a:rPr lang="en-US" dirty="0"/>
              <a:t>Essentially three types each picking up one primary color</a:t>
            </a:r>
          </a:p>
        </p:txBody>
      </p:sp>
    </p:spTree>
    <p:extLst>
      <p:ext uri="{BB962C8B-B14F-4D97-AF65-F5344CB8AC3E}">
        <p14:creationId xmlns:p14="http://schemas.microsoft.com/office/powerpoint/2010/main" val="3858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lstStyle/>
          <a:p>
            <a:r>
              <a:rPr lang="en-US" dirty="0"/>
              <a:t>Color</a:t>
            </a:r>
          </a:p>
          <a:p>
            <a:pPr lvl="1"/>
            <a:r>
              <a:rPr lang="en-US" dirty="0"/>
              <a:t>Non-light producing</a:t>
            </a:r>
          </a:p>
          <a:p>
            <a:pPr lvl="2"/>
            <a:r>
              <a:rPr lang="en-US" dirty="0"/>
              <a:t>The color we see is the color that reflects off the object</a:t>
            </a:r>
          </a:p>
          <a:p>
            <a:pPr lvl="2"/>
            <a:r>
              <a:rPr lang="en-US" dirty="0"/>
              <a:t>The object absorbs all the other colors</a:t>
            </a:r>
          </a:p>
        </p:txBody>
      </p:sp>
      <p:sp>
        <p:nvSpPr>
          <p:cNvPr id="4" name="Content Placeholder 3"/>
          <p:cNvSpPr>
            <a:spLocks noGrp="1"/>
          </p:cNvSpPr>
          <p:nvPr>
            <p:ph sz="half" idx="2"/>
          </p:nvPr>
        </p:nvSpPr>
        <p:spPr/>
        <p:txBody>
          <a:bodyPr/>
          <a:lstStyle/>
          <a:p>
            <a:pPr lvl="1"/>
            <a:r>
              <a:rPr lang="en-US" dirty="0"/>
              <a:t>Light-producing</a:t>
            </a:r>
          </a:p>
          <a:p>
            <a:pPr lvl="2"/>
            <a:r>
              <a:rPr lang="en-US" dirty="0"/>
              <a:t>The color we see is the color produced</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6096000" y="3703321"/>
            <a:ext cx="34798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1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42</a:t>
            </a:r>
            <a:r>
              <a:rPr lang="en-US" dirty="0"/>
              <a:t>. </a:t>
            </a:r>
          </a:p>
          <a:p>
            <a:r>
              <a:rPr lang="en-US" dirty="0"/>
              <a:t>Red colorblind people will see a </a:t>
            </a:r>
            <a:r>
              <a:rPr lang="en-US" b="1" dirty="0"/>
              <a:t>2</a:t>
            </a:r>
            <a:r>
              <a:rPr lang="en-US" dirty="0"/>
              <a:t>. </a:t>
            </a:r>
          </a:p>
          <a:p>
            <a:r>
              <a:rPr lang="en-US" dirty="0"/>
              <a:t>Green colorblind people will only see a </a:t>
            </a:r>
            <a:r>
              <a:rPr lang="en-US" b="1" dirty="0"/>
              <a:t>4</a:t>
            </a:r>
            <a:r>
              <a:rPr lang="en-US" dirty="0"/>
              <a: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5122" y="1920240"/>
            <a:ext cx="5839359" cy="4434840"/>
          </a:xfrm>
        </p:spPr>
      </p:pic>
    </p:spTree>
    <p:extLst>
      <p:ext uri="{BB962C8B-B14F-4D97-AF65-F5344CB8AC3E}">
        <p14:creationId xmlns:p14="http://schemas.microsoft.com/office/powerpoint/2010/main" val="20730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 see a </a:t>
            </a:r>
            <a:r>
              <a:rPr lang="en-US" b="1" dirty="0"/>
              <a:t>73</a:t>
            </a:r>
            <a:r>
              <a:rPr lang="en-US" dirty="0"/>
              <a:t> above. </a:t>
            </a:r>
          </a:p>
          <a:p>
            <a:r>
              <a:rPr lang="en-US" dirty="0"/>
              <a:t>If you are colorblind you will not see a number above.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131115"/>
            <a:ext cx="5994400" cy="4013092"/>
          </a:xfrm>
        </p:spPr>
      </p:pic>
    </p:spTree>
    <p:extLst>
      <p:ext uri="{BB962C8B-B14F-4D97-AF65-F5344CB8AC3E}">
        <p14:creationId xmlns:p14="http://schemas.microsoft.com/office/powerpoint/2010/main" val="9907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74</a:t>
            </a:r>
            <a:r>
              <a:rPr lang="en-US" dirty="0"/>
              <a:t> above. </a:t>
            </a:r>
          </a:p>
          <a:p>
            <a:r>
              <a:rPr lang="en-US" dirty="0"/>
              <a:t>If you are red green colorblind, you'll see a </a:t>
            </a:r>
            <a:r>
              <a:rPr lang="en-US" b="1" dirty="0"/>
              <a:t>21</a:t>
            </a:r>
            <a:r>
              <a:rPr lang="en-US" dirty="0"/>
              <a:t>. </a:t>
            </a:r>
          </a:p>
          <a:p>
            <a:r>
              <a:rPr lang="en-US" dirty="0"/>
              <a:t>If you are totally colorblind you will not see a number above.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060129"/>
            <a:ext cx="5994400" cy="4155065"/>
          </a:xfrm>
        </p:spPr>
      </p:pic>
    </p:spTree>
    <p:extLst>
      <p:ext uri="{BB962C8B-B14F-4D97-AF65-F5344CB8AC3E}">
        <p14:creationId xmlns:p14="http://schemas.microsoft.com/office/powerpoint/2010/main" val="268303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26</a:t>
            </a:r>
            <a:r>
              <a:rPr lang="en-US" dirty="0"/>
              <a:t>. </a:t>
            </a:r>
          </a:p>
          <a:p>
            <a:r>
              <a:rPr lang="en-US" dirty="0"/>
              <a:t>If you are red colorblind you will see a </a:t>
            </a:r>
            <a:r>
              <a:rPr lang="en-US" b="1" dirty="0"/>
              <a:t>6,</a:t>
            </a:r>
            <a:r>
              <a:rPr lang="en-US" dirty="0"/>
              <a:t> if you're mildly red colorblind you'll see a faint </a:t>
            </a:r>
            <a:r>
              <a:rPr lang="en-US" b="1" dirty="0"/>
              <a:t>2</a:t>
            </a:r>
            <a:r>
              <a:rPr lang="en-US" dirty="0"/>
              <a:t> as well. </a:t>
            </a:r>
          </a:p>
          <a:p>
            <a:r>
              <a:rPr lang="en-US" dirty="0"/>
              <a:t>If you are green colorblind you'll see the a </a:t>
            </a:r>
            <a:r>
              <a:rPr lang="en-US" b="1" dirty="0"/>
              <a:t>2</a:t>
            </a:r>
            <a:r>
              <a:rPr lang="en-US" dirty="0"/>
              <a:t>, and if you're mildly green colorblind a faint </a:t>
            </a:r>
            <a:r>
              <a:rPr lang="en-US" b="1" dirty="0"/>
              <a:t>6</a:t>
            </a:r>
            <a:r>
              <a:rPr lang="en-US" dirty="0"/>
              <a:t> as well.</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989142"/>
            <a:ext cx="5994400" cy="4297039"/>
          </a:xfrm>
        </p:spPr>
      </p:pic>
    </p:spTree>
    <p:extLst>
      <p:ext uri="{BB962C8B-B14F-4D97-AF65-F5344CB8AC3E}">
        <p14:creationId xmlns:p14="http://schemas.microsoft.com/office/powerpoint/2010/main" val="42263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6C9D-7A98-DF29-53EA-9CF3BC5604D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BC7BDD0B-F0DE-4332-B7DE-18DEE2988BB1}"/>
              </a:ext>
            </a:extLst>
          </p:cNvPr>
          <p:cNvGraphicFramePr>
            <a:graphicFrameLocks noGrp="1"/>
          </p:cNvGraphicFramePr>
          <p:nvPr>
            <p:ph idx="1"/>
            <p:extLst>
              <p:ext uri="{D42A27DB-BD31-4B8C-83A1-F6EECF244321}">
                <p14:modId xmlns:p14="http://schemas.microsoft.com/office/powerpoint/2010/main" val="1454294140"/>
              </p:ext>
            </p:extLst>
          </p:nvPr>
        </p:nvGraphicFramePr>
        <p:xfrm>
          <a:off x="0" y="0"/>
          <a:ext cx="12192000" cy="6858001"/>
        </p:xfrm>
        <a:graphic>
          <a:graphicData uri="http://schemas.openxmlformats.org/drawingml/2006/table">
            <a:tbl>
              <a:tblPr firstRow="1" bandRow="1">
                <a:tableStyleId>{21E4AEA4-8DFA-4A89-87EB-49C32662AFE0}</a:tableStyleId>
              </a:tblPr>
              <a:tblGrid>
                <a:gridCol w="1604211">
                  <a:extLst>
                    <a:ext uri="{9D8B030D-6E8A-4147-A177-3AD203B41FA5}">
                      <a16:colId xmlns:a16="http://schemas.microsoft.com/office/drawing/2014/main" val="1077292927"/>
                    </a:ext>
                  </a:extLst>
                </a:gridCol>
                <a:gridCol w="2919663">
                  <a:extLst>
                    <a:ext uri="{9D8B030D-6E8A-4147-A177-3AD203B41FA5}">
                      <a16:colId xmlns:a16="http://schemas.microsoft.com/office/drawing/2014/main" val="3354142728"/>
                    </a:ext>
                  </a:extLst>
                </a:gridCol>
                <a:gridCol w="3192379">
                  <a:extLst>
                    <a:ext uri="{9D8B030D-6E8A-4147-A177-3AD203B41FA5}">
                      <a16:colId xmlns:a16="http://schemas.microsoft.com/office/drawing/2014/main" val="1051751872"/>
                    </a:ext>
                  </a:extLst>
                </a:gridCol>
                <a:gridCol w="2037347">
                  <a:extLst>
                    <a:ext uri="{9D8B030D-6E8A-4147-A177-3AD203B41FA5}">
                      <a16:colId xmlns:a16="http://schemas.microsoft.com/office/drawing/2014/main" val="3213926403"/>
                    </a:ext>
                  </a:extLst>
                </a:gridCol>
                <a:gridCol w="2438400">
                  <a:extLst>
                    <a:ext uri="{9D8B030D-6E8A-4147-A177-3AD203B41FA5}">
                      <a16:colId xmlns:a16="http://schemas.microsoft.com/office/drawing/2014/main" val="2997379562"/>
                    </a:ext>
                  </a:extLst>
                </a:gridCol>
              </a:tblGrid>
              <a:tr h="748120">
                <a:tc>
                  <a:txBody>
                    <a:bodyPr/>
                    <a:lstStyle/>
                    <a:p>
                      <a:pPr algn="ctr"/>
                      <a:r>
                        <a:rPr lang="en-US" sz="2000" dirty="0"/>
                        <a:t>Types of EM Wave</a:t>
                      </a:r>
                    </a:p>
                  </a:txBody>
                  <a:tcPr/>
                </a:tc>
                <a:tc>
                  <a:txBody>
                    <a:bodyPr/>
                    <a:lstStyle/>
                    <a:p>
                      <a:pPr algn="ctr"/>
                      <a:r>
                        <a:rPr lang="en-US" sz="2000" dirty="0"/>
                        <a:t>Production</a:t>
                      </a:r>
                    </a:p>
                  </a:txBody>
                  <a:tcPr/>
                </a:tc>
                <a:tc>
                  <a:txBody>
                    <a:bodyPr/>
                    <a:lstStyle/>
                    <a:p>
                      <a:pPr algn="ctr"/>
                      <a:r>
                        <a:rPr lang="en-US" sz="2000" dirty="0"/>
                        <a:t>Applications</a:t>
                      </a:r>
                    </a:p>
                  </a:txBody>
                  <a:tcPr/>
                </a:tc>
                <a:tc>
                  <a:txBody>
                    <a:bodyPr/>
                    <a:lstStyle/>
                    <a:p>
                      <a:pPr algn="ctr"/>
                      <a:r>
                        <a:rPr lang="en-US" sz="2000" dirty="0"/>
                        <a:t>Life Sciences Aspect</a:t>
                      </a:r>
                    </a:p>
                  </a:txBody>
                  <a:tcPr/>
                </a:tc>
                <a:tc>
                  <a:txBody>
                    <a:bodyPr/>
                    <a:lstStyle/>
                    <a:p>
                      <a:pPr algn="ctr"/>
                      <a:r>
                        <a:rPr lang="en-US" sz="2000" dirty="0"/>
                        <a:t>Issues</a:t>
                      </a:r>
                    </a:p>
                  </a:txBody>
                  <a:tcPr/>
                </a:tc>
                <a:extLst>
                  <a:ext uri="{0D108BD9-81ED-4DB2-BD59-A6C34878D82A}">
                    <a16:rowId xmlns:a16="http://schemas.microsoft.com/office/drawing/2014/main" val="2601423059"/>
                  </a:ext>
                </a:extLst>
              </a:tr>
              <a:tr h="747365">
                <a:tc>
                  <a:txBody>
                    <a:bodyPr/>
                    <a:lstStyle/>
                    <a:p>
                      <a:r>
                        <a:rPr lang="en-US" sz="2000" dirty="0"/>
                        <a:t>Radio / TV</a:t>
                      </a:r>
                    </a:p>
                  </a:txBody>
                  <a:tcPr/>
                </a:tc>
                <a:tc>
                  <a:txBody>
                    <a:bodyPr/>
                    <a:lstStyle/>
                    <a:p>
                      <a:r>
                        <a:rPr lang="en-US" sz="2000" dirty="0"/>
                        <a:t>Accelerating charges</a:t>
                      </a:r>
                    </a:p>
                  </a:txBody>
                  <a:tcPr/>
                </a:tc>
                <a:tc>
                  <a:txBody>
                    <a:bodyPr/>
                    <a:lstStyle/>
                    <a:p>
                      <a:r>
                        <a:rPr lang="en-US" sz="2000" dirty="0"/>
                        <a:t>Communications, remote control</a:t>
                      </a:r>
                    </a:p>
                  </a:txBody>
                  <a:tcPr/>
                </a:tc>
                <a:tc>
                  <a:txBody>
                    <a:bodyPr/>
                    <a:lstStyle/>
                    <a:p>
                      <a:r>
                        <a:rPr lang="en-US" sz="2000" dirty="0"/>
                        <a:t>MRI</a:t>
                      </a:r>
                    </a:p>
                  </a:txBody>
                  <a:tcPr/>
                </a:tc>
                <a:tc>
                  <a:txBody>
                    <a:bodyPr/>
                    <a:lstStyle/>
                    <a:p>
                      <a:r>
                        <a:rPr lang="en-US" sz="2000" dirty="0"/>
                        <a:t>Requires controls for band use</a:t>
                      </a:r>
                    </a:p>
                  </a:txBody>
                  <a:tcPr/>
                </a:tc>
                <a:extLst>
                  <a:ext uri="{0D108BD9-81ED-4DB2-BD59-A6C34878D82A}">
                    <a16:rowId xmlns:a16="http://schemas.microsoft.com/office/drawing/2014/main" val="874907652"/>
                  </a:ext>
                </a:extLst>
              </a:tr>
              <a:tr h="747365">
                <a:tc>
                  <a:txBody>
                    <a:bodyPr/>
                    <a:lstStyle/>
                    <a:p>
                      <a:r>
                        <a:rPr lang="en-US" sz="2000" dirty="0"/>
                        <a:t>Microwaves</a:t>
                      </a:r>
                    </a:p>
                  </a:txBody>
                  <a:tcPr/>
                </a:tc>
                <a:tc>
                  <a:txBody>
                    <a:bodyPr/>
                    <a:lstStyle/>
                    <a:p>
                      <a:r>
                        <a:rPr lang="en-US" sz="2000" dirty="0"/>
                        <a:t>Accelerating charges &amp; thermal agitation</a:t>
                      </a:r>
                    </a:p>
                  </a:txBody>
                  <a:tcPr/>
                </a:tc>
                <a:tc>
                  <a:txBody>
                    <a:bodyPr/>
                    <a:lstStyle/>
                    <a:p>
                      <a:r>
                        <a:rPr lang="en-US" sz="2000" dirty="0"/>
                        <a:t>Communications, cooking, radar</a:t>
                      </a:r>
                    </a:p>
                  </a:txBody>
                  <a:tcPr/>
                </a:tc>
                <a:tc>
                  <a:txBody>
                    <a:bodyPr/>
                    <a:lstStyle/>
                    <a:p>
                      <a:r>
                        <a:rPr lang="en-US" sz="2000" dirty="0"/>
                        <a:t>Deep heating</a:t>
                      </a:r>
                    </a:p>
                  </a:txBody>
                  <a:tcPr/>
                </a:tc>
                <a:tc>
                  <a:txBody>
                    <a:bodyPr/>
                    <a:lstStyle/>
                    <a:p>
                      <a:r>
                        <a:rPr lang="en-US" sz="2000" dirty="0"/>
                        <a:t>Cell phone use</a:t>
                      </a:r>
                    </a:p>
                  </a:txBody>
                  <a:tcPr/>
                </a:tc>
                <a:extLst>
                  <a:ext uri="{0D108BD9-81ED-4DB2-BD59-A6C34878D82A}">
                    <a16:rowId xmlns:a16="http://schemas.microsoft.com/office/drawing/2014/main" val="375080264"/>
                  </a:ext>
                </a:extLst>
              </a:tr>
              <a:tr h="747365">
                <a:tc>
                  <a:txBody>
                    <a:bodyPr/>
                    <a:lstStyle/>
                    <a:p>
                      <a:r>
                        <a:rPr lang="en-US" sz="2000" dirty="0"/>
                        <a:t>Infrared</a:t>
                      </a:r>
                    </a:p>
                  </a:txBody>
                  <a:tcPr/>
                </a:tc>
                <a:tc>
                  <a:txBody>
                    <a:bodyPr/>
                    <a:lstStyle/>
                    <a:p>
                      <a:r>
                        <a:rPr lang="en-US" sz="2000" dirty="0"/>
                        <a:t>Thermal agitation &amp; electronic transitions</a:t>
                      </a:r>
                    </a:p>
                  </a:txBody>
                  <a:tcPr/>
                </a:tc>
                <a:tc>
                  <a:txBody>
                    <a:bodyPr/>
                    <a:lstStyle/>
                    <a:p>
                      <a:r>
                        <a:rPr lang="en-US" sz="2000" dirty="0"/>
                        <a:t>Thermal imaging, heating</a:t>
                      </a:r>
                    </a:p>
                  </a:txBody>
                  <a:tcPr/>
                </a:tc>
                <a:tc>
                  <a:txBody>
                    <a:bodyPr/>
                    <a:lstStyle/>
                    <a:p>
                      <a:r>
                        <a:rPr lang="en-US" sz="2000" dirty="0"/>
                        <a:t>Absorption by atmosphere</a:t>
                      </a:r>
                    </a:p>
                  </a:txBody>
                  <a:tcPr/>
                </a:tc>
                <a:tc>
                  <a:txBody>
                    <a:bodyPr/>
                    <a:lstStyle/>
                    <a:p>
                      <a:r>
                        <a:rPr lang="en-US" sz="2000" dirty="0"/>
                        <a:t>Greenhouse effect</a:t>
                      </a:r>
                    </a:p>
                  </a:txBody>
                  <a:tcPr/>
                </a:tc>
                <a:extLst>
                  <a:ext uri="{0D108BD9-81ED-4DB2-BD59-A6C34878D82A}">
                    <a16:rowId xmlns:a16="http://schemas.microsoft.com/office/drawing/2014/main" val="1954451942"/>
                  </a:ext>
                </a:extLst>
              </a:tr>
              <a:tr h="747365">
                <a:tc>
                  <a:txBody>
                    <a:bodyPr/>
                    <a:lstStyle/>
                    <a:p>
                      <a:r>
                        <a:rPr lang="en-US" sz="2000" dirty="0"/>
                        <a:t>Visible Light</a:t>
                      </a:r>
                    </a:p>
                  </a:txBody>
                  <a:tcPr/>
                </a:tc>
                <a:tc>
                  <a:txBody>
                    <a:bodyPr/>
                    <a:lstStyle/>
                    <a:p>
                      <a:r>
                        <a:rPr lang="en-US" sz="2000" dirty="0"/>
                        <a:t>Thermal agitation &amp; electronic transitions</a:t>
                      </a:r>
                    </a:p>
                  </a:txBody>
                  <a:tcPr/>
                </a:tc>
                <a:tc>
                  <a:txBody>
                    <a:bodyPr/>
                    <a:lstStyle/>
                    <a:p>
                      <a:r>
                        <a:rPr lang="en-US" sz="2000" dirty="0"/>
                        <a:t>All pervasive</a:t>
                      </a:r>
                    </a:p>
                  </a:txBody>
                  <a:tcPr/>
                </a:tc>
                <a:tc>
                  <a:txBody>
                    <a:bodyPr/>
                    <a:lstStyle/>
                    <a:p>
                      <a:r>
                        <a:rPr lang="en-US" sz="2000" dirty="0"/>
                        <a:t>Photosynthesis, vision</a:t>
                      </a:r>
                    </a:p>
                  </a:txBody>
                  <a:tcPr/>
                </a:tc>
                <a:tc>
                  <a:txBody>
                    <a:bodyPr/>
                    <a:lstStyle/>
                    <a:p>
                      <a:endParaRPr lang="en-US" sz="2000" dirty="0"/>
                    </a:p>
                  </a:txBody>
                  <a:tcPr/>
                </a:tc>
                <a:extLst>
                  <a:ext uri="{0D108BD9-81ED-4DB2-BD59-A6C34878D82A}">
                    <a16:rowId xmlns:a16="http://schemas.microsoft.com/office/drawing/2014/main" val="2567031232"/>
                  </a:ext>
                </a:extLst>
              </a:tr>
              <a:tr h="975809">
                <a:tc>
                  <a:txBody>
                    <a:bodyPr/>
                    <a:lstStyle/>
                    <a:p>
                      <a:r>
                        <a:rPr lang="en-US" sz="2000" dirty="0"/>
                        <a:t>Ultraviolet</a:t>
                      </a:r>
                    </a:p>
                  </a:txBody>
                  <a:tcPr/>
                </a:tc>
                <a:tc>
                  <a:txBody>
                    <a:bodyPr/>
                    <a:lstStyle/>
                    <a:p>
                      <a:r>
                        <a:rPr lang="en-US" sz="2000" dirty="0"/>
                        <a:t>Thermal agitation &amp; electronic transitions</a:t>
                      </a:r>
                    </a:p>
                  </a:txBody>
                  <a:tcPr/>
                </a:tc>
                <a:tc>
                  <a:txBody>
                    <a:bodyPr/>
                    <a:lstStyle/>
                    <a:p>
                      <a:r>
                        <a:rPr lang="en-US" sz="2000" dirty="0"/>
                        <a:t>Sterilization, slowing abnormal growth of cells</a:t>
                      </a:r>
                    </a:p>
                  </a:txBody>
                  <a:tcPr/>
                </a:tc>
                <a:tc>
                  <a:txBody>
                    <a:bodyPr/>
                    <a:lstStyle/>
                    <a:p>
                      <a:r>
                        <a:rPr lang="en-US" sz="2000" dirty="0"/>
                        <a:t>Vitamin D production</a:t>
                      </a:r>
                    </a:p>
                  </a:txBody>
                  <a:tcPr/>
                </a:tc>
                <a:tc>
                  <a:txBody>
                    <a:bodyPr/>
                    <a:lstStyle/>
                    <a:p>
                      <a:r>
                        <a:rPr lang="en-US" sz="2000" dirty="0"/>
                        <a:t>Ozone depletion, causes cell damage</a:t>
                      </a:r>
                    </a:p>
                  </a:txBody>
                  <a:tcPr/>
                </a:tc>
                <a:extLst>
                  <a:ext uri="{0D108BD9-81ED-4DB2-BD59-A6C34878D82A}">
                    <a16:rowId xmlns:a16="http://schemas.microsoft.com/office/drawing/2014/main" val="1242239373"/>
                  </a:ext>
                </a:extLst>
              </a:tr>
              <a:tr h="1072306">
                <a:tc>
                  <a:txBody>
                    <a:bodyPr/>
                    <a:lstStyle/>
                    <a:p>
                      <a:r>
                        <a:rPr lang="en-US" sz="2000" dirty="0"/>
                        <a:t>X-rays</a:t>
                      </a:r>
                    </a:p>
                  </a:txBody>
                  <a:tcPr/>
                </a:tc>
                <a:tc>
                  <a:txBody>
                    <a:bodyPr/>
                    <a:lstStyle/>
                    <a:p>
                      <a:r>
                        <a:rPr lang="en-US" sz="2000" dirty="0"/>
                        <a:t>Inner electronic transitions &amp; fast collisions</a:t>
                      </a:r>
                    </a:p>
                  </a:txBody>
                  <a:tcPr/>
                </a:tc>
                <a:tc>
                  <a:txBody>
                    <a:bodyPr/>
                    <a:lstStyle/>
                    <a:p>
                      <a:r>
                        <a:rPr lang="en-US" sz="2000" dirty="0"/>
                        <a:t>Medial, security</a:t>
                      </a:r>
                    </a:p>
                  </a:txBody>
                  <a:tcPr/>
                </a:tc>
                <a:tc>
                  <a:txBody>
                    <a:bodyPr/>
                    <a:lstStyle/>
                    <a:p>
                      <a:r>
                        <a:rPr lang="en-US" sz="2000" dirty="0"/>
                        <a:t>Medical diagnosis, cancer therapy</a:t>
                      </a:r>
                    </a:p>
                  </a:txBody>
                  <a:tcPr/>
                </a:tc>
                <a:tc>
                  <a:txBody>
                    <a:bodyPr/>
                    <a:lstStyle/>
                    <a:p>
                      <a:r>
                        <a:rPr lang="en-US" sz="2000" dirty="0"/>
                        <a:t>Causes cell damage</a:t>
                      </a:r>
                    </a:p>
                  </a:txBody>
                  <a:tcPr/>
                </a:tc>
                <a:extLst>
                  <a:ext uri="{0D108BD9-81ED-4DB2-BD59-A6C34878D82A}">
                    <a16:rowId xmlns:a16="http://schemas.microsoft.com/office/drawing/2014/main" val="1587808425"/>
                  </a:ext>
                </a:extLst>
              </a:tr>
              <a:tr h="1072306">
                <a:tc>
                  <a:txBody>
                    <a:bodyPr/>
                    <a:lstStyle/>
                    <a:p>
                      <a:r>
                        <a:rPr lang="en-US" sz="2000" dirty="0"/>
                        <a:t>Gamma Rays</a:t>
                      </a:r>
                    </a:p>
                  </a:txBody>
                  <a:tcPr/>
                </a:tc>
                <a:tc>
                  <a:txBody>
                    <a:bodyPr/>
                    <a:lstStyle/>
                    <a:p>
                      <a:r>
                        <a:rPr lang="en-US" sz="2000" dirty="0"/>
                        <a:t>Nuclear decay</a:t>
                      </a:r>
                    </a:p>
                  </a:txBody>
                  <a:tcPr/>
                </a:tc>
                <a:tc>
                  <a:txBody>
                    <a:bodyPr/>
                    <a:lstStyle/>
                    <a:p>
                      <a:r>
                        <a:rPr lang="en-US" sz="2000" dirty="0"/>
                        <a:t>Nuclear medicine, security</a:t>
                      </a:r>
                    </a:p>
                  </a:txBody>
                  <a:tcPr/>
                </a:tc>
                <a:tc>
                  <a:txBody>
                    <a:bodyPr/>
                    <a:lstStyle/>
                    <a:p>
                      <a:r>
                        <a:rPr lang="en-US" sz="2000" dirty="0"/>
                        <a:t>Medical diagnosis, cancer therapy</a:t>
                      </a:r>
                    </a:p>
                  </a:txBody>
                  <a:tcPr/>
                </a:tc>
                <a:tc>
                  <a:txBody>
                    <a:bodyPr/>
                    <a:lstStyle/>
                    <a:p>
                      <a:r>
                        <a:rPr lang="en-US" sz="2000" dirty="0"/>
                        <a:t>Causes cell damage, radiation damage</a:t>
                      </a:r>
                    </a:p>
                  </a:txBody>
                  <a:tcPr/>
                </a:tc>
                <a:extLst>
                  <a:ext uri="{0D108BD9-81ED-4DB2-BD59-A6C34878D82A}">
                    <a16:rowId xmlns:a16="http://schemas.microsoft.com/office/drawing/2014/main" val="1888256542"/>
                  </a:ext>
                </a:extLst>
              </a:tr>
            </a:tbl>
          </a:graphicData>
        </a:graphic>
      </p:graphicFrame>
    </p:spTree>
    <p:extLst>
      <p:ext uri="{BB962C8B-B14F-4D97-AF65-F5344CB8AC3E}">
        <p14:creationId xmlns:p14="http://schemas.microsoft.com/office/powerpoint/2010/main" val="110099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11-04 Lenses</a:t>
            </a:r>
            <a:endParaRPr lang="en-US" sz="4267" dirty="0"/>
          </a:p>
        </p:txBody>
      </p:sp>
      <p:sp>
        <p:nvSpPr>
          <p:cNvPr id="3" name="Content Placeholder 2"/>
          <p:cNvSpPr>
            <a:spLocks noGrp="1"/>
          </p:cNvSpPr>
          <p:nvPr>
            <p:ph sz="half" idx="1"/>
          </p:nvPr>
        </p:nvSpPr>
        <p:spPr/>
        <p:txBody>
          <a:bodyPr/>
          <a:lstStyle/>
          <a:p>
            <a:r>
              <a:rPr lang="en-US" dirty="0"/>
              <a:t>If you have normal color vision you'll see a </a:t>
            </a:r>
            <a:r>
              <a:rPr lang="en-US" b="1" dirty="0"/>
              <a:t>12</a:t>
            </a:r>
            <a:r>
              <a:rPr lang="en-US" dirty="0"/>
              <a:t>.</a:t>
            </a:r>
          </a:p>
          <a:p>
            <a:r>
              <a:rPr lang="en-US" dirty="0"/>
              <a:t>If you do not see </a:t>
            </a:r>
            <a:r>
              <a:rPr lang="en-US" b="1" dirty="0"/>
              <a:t>12 </a:t>
            </a:r>
            <a:r>
              <a:rPr lang="en-US" dirty="0"/>
              <a:t>you are a liar. Everyone can see this one!</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9772" y="1920240"/>
            <a:ext cx="4890056" cy="4434840"/>
          </a:xfrm>
        </p:spPr>
      </p:pic>
    </p:spTree>
    <p:extLst>
      <p:ext uri="{BB962C8B-B14F-4D97-AF65-F5344CB8AC3E}">
        <p14:creationId xmlns:p14="http://schemas.microsoft.com/office/powerpoint/2010/main" val="2593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Practice Work</a:t>
            </a:r>
          </a:p>
        </p:txBody>
      </p:sp>
      <p:sp>
        <p:nvSpPr>
          <p:cNvPr id="3" name="Content Placeholder 2"/>
          <p:cNvSpPr>
            <a:spLocks noGrp="1"/>
          </p:cNvSpPr>
          <p:nvPr>
            <p:ph sz="half" idx="1"/>
          </p:nvPr>
        </p:nvSpPr>
        <p:spPr/>
        <p:txBody>
          <a:bodyPr>
            <a:normAutofit/>
          </a:bodyPr>
          <a:lstStyle/>
          <a:p>
            <a:r>
              <a:rPr lang="en-US" dirty="0"/>
              <a:t>Isn’t it amazing how the eye works?</a:t>
            </a:r>
          </a:p>
          <a:p>
            <a:endParaRPr lang="fr-FR" dirty="0"/>
          </a:p>
          <a:p>
            <a:endParaRPr lang="fr-FR" dirty="0"/>
          </a:p>
          <a:p>
            <a:endParaRPr lang="fr-FR" dirty="0"/>
          </a:p>
        </p:txBody>
      </p:sp>
      <p:sp>
        <p:nvSpPr>
          <p:cNvPr id="5" name="Content Placeholder 4">
            <a:extLst>
              <a:ext uri="{FF2B5EF4-FFF2-40B4-BE49-F238E27FC236}">
                <a16:creationId xmlns:a16="http://schemas.microsoft.com/office/drawing/2014/main" id="{CD74973F-5BFA-D281-554E-D76404170FB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09258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D4B65-B863-8EE9-3E6C-D6FC8EE1B8AB}"/>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84692887-7107-9488-EEF8-93C3EFC47106}"/>
              </a:ext>
            </a:extLst>
          </p:cNvPr>
          <p:cNvSpPr>
            <a:spLocks noGrp="1"/>
          </p:cNvSpPr>
          <p:nvPr>
            <p:ph sz="half" idx="1"/>
          </p:nvPr>
        </p:nvSpPr>
        <p:spPr>
          <a:xfrm>
            <a:off x="-2" y="1325562"/>
            <a:ext cx="6019802" cy="5532437"/>
          </a:xfrm>
        </p:spPr>
        <p:txBody>
          <a:bodyPr>
            <a:normAutofit fontScale="77500" lnSpcReduction="20000"/>
          </a:bodyPr>
          <a:lstStyle/>
          <a:p>
            <a:r>
              <a:rPr lang="en-US" dirty="0"/>
              <a:t>Electron transitions</a:t>
            </a:r>
          </a:p>
          <a:p>
            <a:pPr lvl="1"/>
            <a:r>
              <a:rPr lang="en-US" dirty="0"/>
              <a:t>Bohr model of the atom</a:t>
            </a:r>
          </a:p>
          <a:p>
            <a:pPr lvl="1"/>
            <a:r>
              <a:rPr lang="en-US" dirty="0"/>
              <a:t>Electrons orbit the nucleus</a:t>
            </a:r>
          </a:p>
          <a:p>
            <a:pPr lvl="1"/>
            <a:r>
              <a:rPr lang="en-US" dirty="0"/>
              <a:t>When an electron gains energy it gets excited, it jump out to a higher orbital</a:t>
            </a:r>
          </a:p>
          <a:p>
            <a:pPr lvl="2"/>
            <a:r>
              <a:rPr lang="en-US" dirty="0"/>
              <a:t>Electrons gain energy when they are struck by a photon</a:t>
            </a:r>
          </a:p>
          <a:p>
            <a:pPr lvl="2"/>
            <a:r>
              <a:rPr lang="en-US" dirty="0"/>
              <a:t>Photons are particles of light</a:t>
            </a:r>
          </a:p>
          <a:p>
            <a:pPr lvl="2"/>
            <a:r>
              <a:rPr lang="en-US"/>
              <a:t>Too </a:t>
            </a:r>
            <a:r>
              <a:rPr lang="en-US" dirty="0"/>
              <a:t>much energy and electron completely removed from atom, ionizes, allows chemical reactions</a:t>
            </a:r>
          </a:p>
          <a:p>
            <a:pPr lvl="1"/>
            <a:r>
              <a:rPr lang="en-US" dirty="0"/>
              <a:t>When the excited electron falls back down to its orbital, it releases energy as a photon</a:t>
            </a:r>
          </a:p>
          <a:p>
            <a:pPr lvl="1"/>
            <a:r>
              <a:rPr lang="en-US" dirty="0"/>
              <a:t>The energy released is based on the distance between the orbitals</a:t>
            </a:r>
          </a:p>
          <a:p>
            <a:pPr lvl="1"/>
            <a:r>
              <a:rPr lang="en-US" dirty="0"/>
              <a:t>The frequency (and wavelength) of the released photon is based on the energy released</a:t>
            </a:r>
          </a:p>
          <a:p>
            <a:pPr lvl="1"/>
            <a:r>
              <a:rPr lang="en-US" dirty="0"/>
              <a:t>So only a few certain frequencies are emitted</a:t>
            </a:r>
          </a:p>
          <a:p>
            <a:endParaRPr lang="en-US" dirty="0"/>
          </a:p>
        </p:txBody>
      </p:sp>
      <p:pic>
        <p:nvPicPr>
          <p:cNvPr id="7" name="Google Shape;107;p16" descr="The figure shows Bohr’s atom model with circular electron orbits having distinct quantized energy levels. The figure also shows that energy is absorbed or emitted by an electron when it moves from one orbit (level) to another.">
            <a:extLst>
              <a:ext uri="{FF2B5EF4-FFF2-40B4-BE49-F238E27FC236}">
                <a16:creationId xmlns:a16="http://schemas.microsoft.com/office/drawing/2014/main" id="{03404750-25A5-CDFE-6EF4-10A7C68B0420}"/>
              </a:ext>
            </a:extLst>
          </p:cNvPr>
          <p:cNvPicPr preferRelativeResize="0">
            <a:picLocks noGrp="1"/>
          </p:cNvPicPr>
          <p:nvPr>
            <p:ph sz="half" idx="2"/>
          </p:nvPr>
        </p:nvPicPr>
        <p:blipFill rotWithShape="1">
          <a:blip r:embed="rId2">
            <a:alphaModFix/>
          </a:blip>
          <a:srcRect t="-12494" b="-12495"/>
          <a:stretch/>
        </p:blipFill>
        <p:spPr>
          <a:xfrm>
            <a:off x="6918420" y="1004477"/>
            <a:ext cx="4488720" cy="5853523"/>
          </a:xfrm>
          <a:prstGeom prst="rect">
            <a:avLst/>
          </a:prstGeom>
          <a:noFill/>
          <a:ln>
            <a:noFill/>
          </a:ln>
        </p:spPr>
      </p:pic>
    </p:spTree>
    <p:extLst>
      <p:ext uri="{BB962C8B-B14F-4D97-AF65-F5344CB8AC3E}">
        <p14:creationId xmlns:p14="http://schemas.microsoft.com/office/powerpoint/2010/main" val="2703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C490-62EA-A003-DDBE-7E596BC79CBD}"/>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4039725C-4B0B-AB4E-99FE-F3B4BBA1B9E3}"/>
              </a:ext>
            </a:extLst>
          </p:cNvPr>
          <p:cNvSpPr>
            <a:spLocks noGrp="1"/>
          </p:cNvSpPr>
          <p:nvPr>
            <p:ph sz="half" idx="1"/>
          </p:nvPr>
        </p:nvSpPr>
        <p:spPr/>
        <p:txBody>
          <a:bodyPr>
            <a:normAutofit/>
          </a:bodyPr>
          <a:lstStyle/>
          <a:p>
            <a:r>
              <a:rPr lang="en-US" dirty="0"/>
              <a:t>Emission spectrum</a:t>
            </a:r>
          </a:p>
          <a:p>
            <a:pPr lvl="1"/>
            <a:r>
              <a:rPr lang="en-US" dirty="0"/>
              <a:t>Shows the wavelengths (or frequencies) of the emitted light</a:t>
            </a:r>
          </a:p>
          <a:p>
            <a:r>
              <a:rPr lang="en-US" dirty="0"/>
              <a:t>Absorption spectrum</a:t>
            </a:r>
          </a:p>
          <a:p>
            <a:pPr lvl="1"/>
            <a:r>
              <a:rPr lang="en-US" dirty="0"/>
              <a:t>Shows the wavelengths (or frequencies) of the absorbed light</a:t>
            </a:r>
          </a:p>
          <a:p>
            <a:r>
              <a:rPr lang="en-US" dirty="0"/>
              <a:t>They are negatives of each other</a:t>
            </a:r>
          </a:p>
          <a:p>
            <a:pPr lvl="1"/>
            <a:r>
              <a:rPr lang="en-US" dirty="0"/>
              <a:t>The frequencies emitted = the frequencies absorbed</a:t>
            </a:r>
          </a:p>
          <a:p>
            <a:endParaRPr lang="en-US" dirty="0"/>
          </a:p>
          <a:p>
            <a:endParaRPr lang="en-US" dirty="0"/>
          </a:p>
          <a:p>
            <a:endParaRPr lang="en-US" dirty="0"/>
          </a:p>
          <a:p>
            <a:endParaRPr lang="en-US" dirty="0"/>
          </a:p>
        </p:txBody>
      </p:sp>
      <p:pic>
        <p:nvPicPr>
          <p:cNvPr id="9" name="Content Placeholder 8" descr="A chart of different colors&#10;&#10;Description automatically generated">
            <a:extLst>
              <a:ext uri="{FF2B5EF4-FFF2-40B4-BE49-F238E27FC236}">
                <a16:creationId xmlns:a16="http://schemas.microsoft.com/office/drawing/2014/main" id="{12DC9B0B-882C-9D71-B4F7-B28048651E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01618" y="1325562"/>
            <a:ext cx="5532437" cy="55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FF0000"/>
      </a:accent1>
      <a:accent2>
        <a:srgbClr val="FFC000"/>
      </a:accent2>
      <a:accent3>
        <a:srgbClr val="FFFF00"/>
      </a:accent3>
      <a:accent4>
        <a:srgbClr val="00B050"/>
      </a:accent4>
      <a:accent5>
        <a:srgbClr val="00B0F0"/>
      </a:accent5>
      <a:accent6>
        <a:srgbClr val="7030A0"/>
      </a:accent6>
      <a:hlink>
        <a:srgbClr val="467886"/>
      </a:hlink>
      <a:folHlink>
        <a:srgbClr val="96607D"/>
      </a:folHlink>
    </a:clrScheme>
    <a:fontScheme name="Nordique Inline-Cambria">
      <a:majorFont>
        <a:latin typeface="Nordique Inline"/>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4672</TotalTime>
  <Words>3847</Words>
  <Application>Microsoft Office PowerPoint</Application>
  <PresentationFormat>Widescreen</PresentationFormat>
  <Paragraphs>695</Paragraphs>
  <Slides>71</Slides>
  <Notes>59</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Aptos</vt:lpstr>
      <vt:lpstr>Wingdings</vt:lpstr>
      <vt:lpstr>Cambria Math</vt:lpstr>
      <vt:lpstr>Comic Sans MS</vt:lpstr>
      <vt:lpstr>Cambria</vt:lpstr>
      <vt:lpstr>Nordique Inline</vt:lpstr>
      <vt:lpstr>Office Theme</vt:lpstr>
      <vt:lpstr>Electromagnetic Rays</vt:lpstr>
      <vt:lpstr>Credits</vt:lpstr>
      <vt:lpstr>11-01 Electromagnetic Spectrum and Behavior</vt:lpstr>
      <vt:lpstr>11-01 Electromagnetic Spectrum and Behavior</vt:lpstr>
      <vt:lpstr>11-01 Electromagnetic Spectrum and Behavior</vt:lpstr>
      <vt:lpstr>11-01 Electromagnetic Spectrum and Behavior</vt:lpstr>
      <vt:lpstr>PowerPoint Presentation</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Practice Work</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Practice Work</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PowerPoint Presentation</vt:lpstr>
      <vt:lpstr>11-03 Practice Work</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Lenses</vt:lpstr>
      <vt:lpstr>11-04 Practice 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33</cp:revision>
  <dcterms:created xsi:type="dcterms:W3CDTF">2024-03-06T14:53:39Z</dcterms:created>
  <dcterms:modified xsi:type="dcterms:W3CDTF">2024-07-31T15:29:46Z</dcterms:modified>
</cp:coreProperties>
</file>